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AC_6FB28042.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1"/>
  </p:notesMasterIdLst>
  <p:sldIdLst>
    <p:sldId id="372" r:id="rId5"/>
    <p:sldId id="436" r:id="rId6"/>
    <p:sldId id="314" r:id="rId7"/>
    <p:sldId id="363" r:id="rId8"/>
    <p:sldId id="437" r:id="rId9"/>
    <p:sldId id="438" r:id="rId10"/>
    <p:sldId id="367" r:id="rId11"/>
    <p:sldId id="440" r:id="rId12"/>
    <p:sldId id="428" r:id="rId13"/>
    <p:sldId id="365" r:id="rId14"/>
    <p:sldId id="266" r:id="rId15"/>
    <p:sldId id="371" r:id="rId16"/>
    <p:sldId id="439" r:id="rId17"/>
    <p:sldId id="376" r:id="rId18"/>
    <p:sldId id="387" r:id="rId19"/>
    <p:sldId id="388" r:id="rId20"/>
    <p:sldId id="386" r:id="rId21"/>
    <p:sldId id="420" r:id="rId22"/>
    <p:sldId id="392" r:id="rId23"/>
    <p:sldId id="393" r:id="rId24"/>
    <p:sldId id="394" r:id="rId25"/>
    <p:sldId id="395" r:id="rId26"/>
    <p:sldId id="396" r:id="rId27"/>
    <p:sldId id="421" r:id="rId28"/>
    <p:sldId id="397" r:id="rId29"/>
    <p:sldId id="383" r:id="rId30"/>
    <p:sldId id="382" r:id="rId31"/>
    <p:sldId id="357" r:id="rId32"/>
    <p:sldId id="343" r:id="rId33"/>
    <p:sldId id="377" r:id="rId34"/>
    <p:sldId id="391" r:id="rId35"/>
    <p:sldId id="381" r:id="rId36"/>
    <p:sldId id="257" r:id="rId37"/>
    <p:sldId id="260" r:id="rId38"/>
    <p:sldId id="419" r:id="rId39"/>
    <p:sldId id="262" r:id="rId40"/>
    <p:sldId id="265" r:id="rId41"/>
    <p:sldId id="398" r:id="rId42"/>
    <p:sldId id="256" r:id="rId43"/>
    <p:sldId id="399" r:id="rId44"/>
    <p:sldId id="278" r:id="rId45"/>
    <p:sldId id="279" r:id="rId46"/>
    <p:sldId id="268" r:id="rId47"/>
    <p:sldId id="269" r:id="rId48"/>
    <p:sldId id="270" r:id="rId49"/>
    <p:sldId id="272" r:id="rId50"/>
    <p:sldId id="295" r:id="rId51"/>
    <p:sldId id="292" r:id="rId52"/>
    <p:sldId id="293" r:id="rId53"/>
    <p:sldId id="405" r:id="rId54"/>
    <p:sldId id="282" r:id="rId55"/>
    <p:sldId id="283" r:id="rId56"/>
    <p:sldId id="271" r:id="rId57"/>
    <p:sldId id="294" r:id="rId58"/>
    <p:sldId id="441" r:id="rId59"/>
    <p:sldId id="299" r:id="rId60"/>
    <p:sldId id="407" r:id="rId61"/>
    <p:sldId id="301" r:id="rId62"/>
    <p:sldId id="276" r:id="rId63"/>
    <p:sldId id="277" r:id="rId64"/>
    <p:sldId id="408" r:id="rId65"/>
    <p:sldId id="409" r:id="rId66"/>
    <p:sldId id="410" r:id="rId67"/>
    <p:sldId id="404" r:id="rId68"/>
    <p:sldId id="403" r:id="rId69"/>
    <p:sldId id="417" r:id="rId70"/>
  </p:sldIdLst>
  <p:sldSz cx="12192000" cy="6858000"/>
  <p:notesSz cx="6858000" cy="9144000"/>
  <p:custDataLst>
    <p:tags r:id="rId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958736-D838-2C8A-E577-DAAC1F1914EE}" name="Louise Robinson" initials="LR" userId="S::lrobinson@locsu.co.uk::167c0779-ef81-4020-b13d-c0b1fa0a27db" providerId="AD"/>
  <p188:author id="{A86F494B-89CB-ABB9-DEDB-DC09D85F272A}" name="Francesca Hobbs" initials="FH" userId="S::fhobbs@locsu.co.uk::248dce34-5368-4c5e-8ef1-5a5e8dafbf4f" providerId="AD"/>
  <p188:author id="{C2095986-C31A-F610-FB6E-6EB0567CAE22}" name="Janice Foster" initials="JF" userId="S::jfoster@locsu.co.uk::b4e6226c-cd51-4259-a5f5-4064d97b79a9" providerId="AD"/>
  <p188:author id="{2B20C6AC-8C46-6293-5DD3-3559EF7C565D}" name="Fionnuala Kidd" initials="FK" userId="S::fkidd@locsu.co.uk::a59c50a2-b021-4935-b9a7-f7bd5c2b6478" providerId="AD"/>
  <p188:author id="{D8B733D6-D7F6-2C4F-330E-52B1375187B4}" name="Janice Foster" initials="JF" userId="S::JFoster@locsu.co.uk::b4e6226c-cd51-4259-a5f5-4064d97b79a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0778"/>
    <a:srgbClr val="CEDC00"/>
    <a:srgbClr val="C1B2B6"/>
    <a:srgbClr val="00AE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83C713-B431-A2D9-374D-2FB2C0AC5867}" v="2" dt="2024-12-02T10:18:35.8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419" autoAdjust="0"/>
  </p:normalViewPr>
  <p:slideViewPr>
    <p:cSldViewPr snapToGrid="0">
      <p:cViewPr varScale="1">
        <p:scale>
          <a:sx n="67" d="100"/>
          <a:sy n="67" d="100"/>
        </p:scale>
        <p:origin x="1088"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oleObject" Target="https://locsupportunit-my.sharepoint.com/personal/lrobinson_locsu_co_uk/Documents/Desktop/ConsultationFeedback.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locsupportunit-my.sharepoint.com/personal/lrobinson_locsu_co_uk/Documents/Desktop/ConsultationFeedback.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locsupportunit-my.sharepoint.com/personal/lrobinson_locsu_co_uk/Documents/Desktop/ConsultationFeedback.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locsupportunit-my.sharepoint.com/personal/lrobinson_locsu_co_uk/Documents/Desktop/ConsultationFeedback.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GB" sz="2400">
                <a:latin typeface="Arial" panose="020B0604020202020204" pitchFamily="34" charset="0"/>
                <a:cs typeface="Arial" panose="020B0604020202020204" pitchFamily="34" charset="0"/>
              </a:rPr>
              <a:t>Description</a:t>
            </a:r>
            <a:r>
              <a:rPr lang="en-GB" sz="2400" baseline="0">
                <a:latin typeface="Arial" panose="020B0604020202020204" pitchFamily="34" charset="0"/>
                <a:cs typeface="Arial" panose="020B0604020202020204" pitchFamily="34" charset="0"/>
              </a:rPr>
              <a:t> of LOC constitution</a:t>
            </a:r>
            <a:endParaRPr lang="en-GB" sz="240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70C-4C35-8B81-8C379A4EC7F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70C-4C35-8B81-8C379A4EC7F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70C-4C35-8B81-8C379A4EC7F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70C-4C35-8B81-8C379A4EC7F8}"/>
              </c:ext>
            </c:extLst>
          </c:dPt>
          <c:cat>
            <c:strRef>
              <c:f>Sheet5!$A$4:$A$7</c:f>
              <c:strCache>
                <c:ptCount val="4"/>
                <c:pt idx="0">
                  <c:v>LOCSU model</c:v>
                </c:pt>
                <c:pt idx="1">
                  <c:v>Based on LOCSU model</c:v>
                </c:pt>
                <c:pt idx="2">
                  <c:v>LOC own</c:v>
                </c:pt>
                <c:pt idx="3">
                  <c:v>Some elements LOCSU model</c:v>
                </c:pt>
              </c:strCache>
            </c:strRef>
          </c:cat>
          <c:val>
            <c:numRef>
              <c:f>Sheet5!$B$4:$B$7</c:f>
              <c:numCache>
                <c:formatCode>General</c:formatCode>
                <c:ptCount val="4"/>
                <c:pt idx="0">
                  <c:v>19</c:v>
                </c:pt>
                <c:pt idx="1">
                  <c:v>8</c:v>
                </c:pt>
                <c:pt idx="2">
                  <c:v>2</c:v>
                </c:pt>
                <c:pt idx="3">
                  <c:v>1</c:v>
                </c:pt>
              </c:numCache>
            </c:numRef>
          </c:val>
          <c:extLst>
            <c:ext xmlns:c16="http://schemas.microsoft.com/office/drawing/2014/chart" uri="{C3380CC4-5D6E-409C-BE32-E72D297353CC}">
              <c16:uniqueId val="{00000008-F70C-4C35-8B81-8C379A4EC7F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400" b="0" i="0" u="none" strike="noStrike" kern="1200" spc="0" baseline="0">
                <a:solidFill>
                  <a:schemeClr val="tx1">
                    <a:lumMod val="65000"/>
                    <a:lumOff val="35000"/>
                  </a:schemeClr>
                </a:solidFill>
                <a:latin typeface="+mn-lt"/>
                <a:ea typeface="+mn-ea"/>
                <a:cs typeface="+mn-cs"/>
              </a:defRPr>
            </a:pPr>
            <a:r>
              <a:rPr lang="en-GB">
                <a:latin typeface="Arial" panose="020B0604020202020204" pitchFamily="34" charset="0"/>
                <a:cs typeface="Arial" panose="020B0604020202020204" pitchFamily="34" charset="0"/>
              </a:rPr>
              <a:t>Updated since 2017</a:t>
            </a:r>
          </a:p>
        </c:rich>
      </c:tx>
      <c:layout>
        <c:manualLayout>
          <c:xMode val="edge"/>
          <c:yMode val="edge"/>
          <c:x val="0.15855337450901333"/>
          <c:y val="2.4749372009044888E-2"/>
        </c:manualLayout>
      </c:layout>
      <c:overlay val="0"/>
      <c:spPr>
        <a:noFill/>
        <a:ln>
          <a:noFill/>
        </a:ln>
        <a:effectLst/>
      </c:spPr>
      <c:txPr>
        <a:bodyPr rot="0" spcFirstLastPara="1" vertOverflow="ellipsis" vert="horz" wrap="square" anchor="ctr" anchorCtr="1"/>
        <a:lstStyle/>
        <a:p>
          <a:pPr algn="ct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Sheet5!$A$10</c:f>
              <c:strCache>
                <c:ptCount val="1"/>
                <c:pt idx="0">
                  <c:v>Updated since 2017</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23A-460A-90D3-CF4FD072EE6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23A-460A-90D3-CF4FD072EE60}"/>
              </c:ext>
            </c:extLst>
          </c:dPt>
          <c:cat>
            <c:strRef>
              <c:f>Sheet5!$B$9:$C$9</c:f>
              <c:strCache>
                <c:ptCount val="2"/>
                <c:pt idx="0">
                  <c:v>Yes</c:v>
                </c:pt>
                <c:pt idx="1">
                  <c:v>No</c:v>
                </c:pt>
              </c:strCache>
            </c:strRef>
          </c:cat>
          <c:val>
            <c:numRef>
              <c:f>Sheet5!$B$10:$C$10</c:f>
              <c:numCache>
                <c:formatCode>General</c:formatCode>
                <c:ptCount val="2"/>
                <c:pt idx="0">
                  <c:v>6</c:v>
                </c:pt>
                <c:pt idx="1">
                  <c:v>24</c:v>
                </c:pt>
              </c:numCache>
            </c:numRef>
          </c:val>
          <c:extLst>
            <c:ext xmlns:c16="http://schemas.microsoft.com/office/drawing/2014/chart" uri="{C3380CC4-5D6E-409C-BE32-E72D297353CC}">
              <c16:uniqueId val="{00000004-523A-460A-90D3-CF4FD072EE60}"/>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1"/>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30853936874843768"/>
          <c:y val="0.8140607613322568"/>
          <c:w val="0.40685038707400184"/>
          <c:h val="0.1776895629981736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GB">
                <a:latin typeface="Arial" panose="020B0604020202020204" pitchFamily="34" charset="0"/>
                <a:cs typeface="Arial" panose="020B0604020202020204" pitchFamily="34" charset="0"/>
              </a:rPr>
              <a:t>Updated since 2022</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Sheet5!$A$12</c:f>
              <c:strCache>
                <c:ptCount val="1"/>
                <c:pt idx="0">
                  <c:v>Updated since 2022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7E8-46B4-8EC6-26DF938D13E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7E8-46B4-8EC6-26DF938D13ED}"/>
              </c:ext>
            </c:extLst>
          </c:dPt>
          <c:cat>
            <c:strRef>
              <c:f>Sheet5!$B$11:$C$11</c:f>
              <c:strCache>
                <c:ptCount val="2"/>
                <c:pt idx="0">
                  <c:v>Yes</c:v>
                </c:pt>
                <c:pt idx="1">
                  <c:v>No</c:v>
                </c:pt>
              </c:strCache>
            </c:strRef>
          </c:cat>
          <c:val>
            <c:numRef>
              <c:f>Sheet5!$B$12:$C$12</c:f>
              <c:numCache>
                <c:formatCode>General</c:formatCode>
                <c:ptCount val="2"/>
                <c:pt idx="0">
                  <c:v>1</c:v>
                </c:pt>
                <c:pt idx="1">
                  <c:v>29</c:v>
                </c:pt>
              </c:numCache>
            </c:numRef>
          </c:val>
          <c:extLst>
            <c:ext xmlns:c16="http://schemas.microsoft.com/office/drawing/2014/chart" uri="{C3380CC4-5D6E-409C-BE32-E72D297353CC}">
              <c16:uniqueId val="{00000004-C7E8-46B4-8EC6-26DF938D13E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Arial" panose="020B0604020202020204" pitchFamily="34" charset="0"/>
                <a:ea typeface="+mn-ea"/>
                <a:cs typeface="Arial" panose="020B0604020202020204" pitchFamily="34" charset="0"/>
              </a:defRPr>
            </a:pPr>
            <a:r>
              <a:rPr lang="en-GB"/>
              <a:t>Perceptions of each section of the Core Constitution…</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stacked"/>
        <c:varyColors val="0"/>
        <c:ser>
          <c:idx val="0"/>
          <c:order val="0"/>
          <c:tx>
            <c:strRef>
              <c:f>Sheet2!$C$1</c:f>
              <c:strCache>
                <c:ptCount val="1"/>
                <c:pt idx="0">
                  <c:v>Clear</c:v>
                </c:pt>
              </c:strCache>
            </c:strRef>
          </c:tx>
          <c:spPr>
            <a:solidFill>
              <a:schemeClr val="accent1"/>
            </a:solidFill>
            <a:ln>
              <a:noFill/>
            </a:ln>
            <a:effectLst/>
          </c:spPr>
          <c:invertIfNegative val="0"/>
          <c:cat>
            <c:strRef>
              <c:f>Sheet2!$B$2:$B$9</c:f>
              <c:strCache>
                <c:ptCount val="8"/>
                <c:pt idx="0">
                  <c:v>Committee</c:v>
                </c:pt>
                <c:pt idx="1">
                  <c:v>Funding</c:v>
                </c:pt>
                <c:pt idx="2">
                  <c:v>Constituents</c:v>
                </c:pt>
                <c:pt idx="3">
                  <c:v>AGMs &amp; EGMs</c:v>
                </c:pt>
                <c:pt idx="4">
                  <c:v>Compliance</c:v>
                </c:pt>
                <c:pt idx="5">
                  <c:v>Boundary changes &amp; mergers</c:v>
                </c:pt>
                <c:pt idx="6">
                  <c:v>Review &amp; amendment</c:v>
                </c:pt>
                <c:pt idx="7">
                  <c:v>Communication</c:v>
                </c:pt>
              </c:strCache>
            </c:strRef>
          </c:cat>
          <c:val>
            <c:numRef>
              <c:f>Sheet2!$C$2:$C$9</c:f>
              <c:numCache>
                <c:formatCode>General</c:formatCode>
                <c:ptCount val="8"/>
                <c:pt idx="0">
                  <c:v>3</c:v>
                </c:pt>
                <c:pt idx="1">
                  <c:v>0</c:v>
                </c:pt>
                <c:pt idx="2">
                  <c:v>2</c:v>
                </c:pt>
                <c:pt idx="3">
                  <c:v>3</c:v>
                </c:pt>
                <c:pt idx="4">
                  <c:v>4</c:v>
                </c:pt>
                <c:pt idx="5">
                  <c:v>1</c:v>
                </c:pt>
                <c:pt idx="6">
                  <c:v>2</c:v>
                </c:pt>
                <c:pt idx="7">
                  <c:v>2</c:v>
                </c:pt>
              </c:numCache>
            </c:numRef>
          </c:val>
          <c:extLst>
            <c:ext xmlns:c16="http://schemas.microsoft.com/office/drawing/2014/chart" uri="{C3380CC4-5D6E-409C-BE32-E72D297353CC}">
              <c16:uniqueId val="{00000000-6651-44F6-B3FB-CD926252A23D}"/>
            </c:ext>
          </c:extLst>
        </c:ser>
        <c:ser>
          <c:idx val="1"/>
          <c:order val="1"/>
          <c:tx>
            <c:strRef>
              <c:f>Sheet2!$D$1</c:f>
              <c:strCache>
                <c:ptCount val="1"/>
                <c:pt idx="0">
                  <c:v>Concise</c:v>
                </c:pt>
              </c:strCache>
            </c:strRef>
          </c:tx>
          <c:spPr>
            <a:solidFill>
              <a:schemeClr val="accent2"/>
            </a:solidFill>
            <a:ln>
              <a:noFill/>
            </a:ln>
            <a:effectLst/>
          </c:spPr>
          <c:invertIfNegative val="0"/>
          <c:cat>
            <c:strRef>
              <c:f>Sheet2!$B$2:$B$9</c:f>
              <c:strCache>
                <c:ptCount val="8"/>
                <c:pt idx="0">
                  <c:v>Committee</c:v>
                </c:pt>
                <c:pt idx="1">
                  <c:v>Funding</c:v>
                </c:pt>
                <c:pt idx="2">
                  <c:v>Constituents</c:v>
                </c:pt>
                <c:pt idx="3">
                  <c:v>AGMs &amp; EGMs</c:v>
                </c:pt>
                <c:pt idx="4">
                  <c:v>Compliance</c:v>
                </c:pt>
                <c:pt idx="5">
                  <c:v>Boundary changes &amp; mergers</c:v>
                </c:pt>
                <c:pt idx="6">
                  <c:v>Review &amp; amendment</c:v>
                </c:pt>
                <c:pt idx="7">
                  <c:v>Communication</c:v>
                </c:pt>
              </c:strCache>
            </c:strRef>
          </c:cat>
          <c:val>
            <c:numRef>
              <c:f>Sheet2!$D$2:$D$9</c:f>
              <c:numCache>
                <c:formatCode>General</c:formatCode>
                <c:ptCount val="8"/>
                <c:pt idx="0">
                  <c:v>3</c:v>
                </c:pt>
                <c:pt idx="1">
                  <c:v>4</c:v>
                </c:pt>
                <c:pt idx="2">
                  <c:v>6</c:v>
                </c:pt>
                <c:pt idx="3">
                  <c:v>3</c:v>
                </c:pt>
                <c:pt idx="4">
                  <c:v>3</c:v>
                </c:pt>
                <c:pt idx="5">
                  <c:v>2</c:v>
                </c:pt>
                <c:pt idx="6">
                  <c:v>3</c:v>
                </c:pt>
                <c:pt idx="7">
                  <c:v>3</c:v>
                </c:pt>
              </c:numCache>
            </c:numRef>
          </c:val>
          <c:extLst>
            <c:ext xmlns:c16="http://schemas.microsoft.com/office/drawing/2014/chart" uri="{C3380CC4-5D6E-409C-BE32-E72D297353CC}">
              <c16:uniqueId val="{00000001-6651-44F6-B3FB-CD926252A23D}"/>
            </c:ext>
          </c:extLst>
        </c:ser>
        <c:ser>
          <c:idx val="2"/>
          <c:order val="2"/>
          <c:tx>
            <c:strRef>
              <c:f>Sheet2!$E$1</c:f>
              <c:strCache>
                <c:ptCount val="1"/>
                <c:pt idx="0">
                  <c:v>Clear &amp; Concise</c:v>
                </c:pt>
              </c:strCache>
            </c:strRef>
          </c:tx>
          <c:spPr>
            <a:solidFill>
              <a:schemeClr val="accent3"/>
            </a:solidFill>
            <a:ln>
              <a:noFill/>
            </a:ln>
            <a:effectLst/>
          </c:spPr>
          <c:invertIfNegative val="0"/>
          <c:cat>
            <c:strRef>
              <c:f>Sheet2!$B$2:$B$9</c:f>
              <c:strCache>
                <c:ptCount val="8"/>
                <c:pt idx="0">
                  <c:v>Committee</c:v>
                </c:pt>
                <c:pt idx="1">
                  <c:v>Funding</c:v>
                </c:pt>
                <c:pt idx="2">
                  <c:v>Constituents</c:v>
                </c:pt>
                <c:pt idx="3">
                  <c:v>AGMs &amp; EGMs</c:v>
                </c:pt>
                <c:pt idx="4">
                  <c:v>Compliance</c:v>
                </c:pt>
                <c:pt idx="5">
                  <c:v>Boundary changes &amp; mergers</c:v>
                </c:pt>
                <c:pt idx="6">
                  <c:v>Review &amp; amendment</c:v>
                </c:pt>
                <c:pt idx="7">
                  <c:v>Communication</c:v>
                </c:pt>
              </c:strCache>
            </c:strRef>
          </c:cat>
          <c:val>
            <c:numRef>
              <c:f>Sheet2!$E$2:$E$9</c:f>
              <c:numCache>
                <c:formatCode>General</c:formatCode>
                <c:ptCount val="8"/>
                <c:pt idx="0">
                  <c:v>17</c:v>
                </c:pt>
                <c:pt idx="1">
                  <c:v>13</c:v>
                </c:pt>
                <c:pt idx="2">
                  <c:v>14</c:v>
                </c:pt>
                <c:pt idx="3">
                  <c:v>17</c:v>
                </c:pt>
                <c:pt idx="4">
                  <c:v>16</c:v>
                </c:pt>
                <c:pt idx="5">
                  <c:v>20</c:v>
                </c:pt>
                <c:pt idx="6">
                  <c:v>15</c:v>
                </c:pt>
                <c:pt idx="7">
                  <c:v>18</c:v>
                </c:pt>
              </c:numCache>
            </c:numRef>
          </c:val>
          <c:extLst>
            <c:ext xmlns:c16="http://schemas.microsoft.com/office/drawing/2014/chart" uri="{C3380CC4-5D6E-409C-BE32-E72D297353CC}">
              <c16:uniqueId val="{00000002-6651-44F6-B3FB-CD926252A23D}"/>
            </c:ext>
          </c:extLst>
        </c:ser>
        <c:ser>
          <c:idx val="3"/>
          <c:order val="3"/>
          <c:tx>
            <c:strRef>
              <c:f>Sheet2!$F$1</c:f>
              <c:strCache>
                <c:ptCount val="1"/>
                <c:pt idx="0">
                  <c:v>Not fit for purpose</c:v>
                </c:pt>
              </c:strCache>
            </c:strRef>
          </c:tx>
          <c:spPr>
            <a:solidFill>
              <a:schemeClr val="accent4"/>
            </a:solidFill>
            <a:ln>
              <a:noFill/>
            </a:ln>
            <a:effectLst/>
          </c:spPr>
          <c:invertIfNegative val="0"/>
          <c:cat>
            <c:strRef>
              <c:f>Sheet2!$B$2:$B$9</c:f>
              <c:strCache>
                <c:ptCount val="8"/>
                <c:pt idx="0">
                  <c:v>Committee</c:v>
                </c:pt>
                <c:pt idx="1">
                  <c:v>Funding</c:v>
                </c:pt>
                <c:pt idx="2">
                  <c:v>Constituents</c:v>
                </c:pt>
                <c:pt idx="3">
                  <c:v>AGMs &amp; EGMs</c:v>
                </c:pt>
                <c:pt idx="4">
                  <c:v>Compliance</c:v>
                </c:pt>
                <c:pt idx="5">
                  <c:v>Boundary changes &amp; mergers</c:v>
                </c:pt>
                <c:pt idx="6">
                  <c:v>Review &amp; amendment</c:v>
                </c:pt>
                <c:pt idx="7">
                  <c:v>Communication</c:v>
                </c:pt>
              </c:strCache>
            </c:strRef>
          </c:cat>
          <c:val>
            <c:numRef>
              <c:f>Sheet2!$F$2:$F$9</c:f>
              <c:numCache>
                <c:formatCode>General</c:formatCode>
                <c:ptCount val="8"/>
                <c:pt idx="0">
                  <c:v>2</c:v>
                </c:pt>
                <c:pt idx="1">
                  <c:v>8</c:v>
                </c:pt>
                <c:pt idx="2">
                  <c:v>3</c:v>
                </c:pt>
                <c:pt idx="3">
                  <c:v>2</c:v>
                </c:pt>
                <c:pt idx="4">
                  <c:v>2</c:v>
                </c:pt>
                <c:pt idx="5">
                  <c:v>2</c:v>
                </c:pt>
                <c:pt idx="6">
                  <c:v>5</c:v>
                </c:pt>
                <c:pt idx="7">
                  <c:v>2</c:v>
                </c:pt>
              </c:numCache>
            </c:numRef>
          </c:val>
          <c:extLst>
            <c:ext xmlns:c16="http://schemas.microsoft.com/office/drawing/2014/chart" uri="{C3380CC4-5D6E-409C-BE32-E72D297353CC}">
              <c16:uniqueId val="{00000003-6651-44F6-B3FB-CD926252A23D}"/>
            </c:ext>
          </c:extLst>
        </c:ser>
        <c:dLbls>
          <c:showLegendKey val="0"/>
          <c:showVal val="0"/>
          <c:showCatName val="0"/>
          <c:showSerName val="0"/>
          <c:showPercent val="0"/>
          <c:showBubbleSize val="0"/>
        </c:dLbls>
        <c:gapWidth val="150"/>
        <c:overlap val="100"/>
        <c:axId val="513671488"/>
        <c:axId val="513667168"/>
      </c:barChart>
      <c:catAx>
        <c:axId val="513671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13667168"/>
        <c:crosses val="autoZero"/>
        <c:auto val="1"/>
        <c:lblAlgn val="ctr"/>
        <c:lblOffset val="100"/>
        <c:noMultiLvlLbl val="0"/>
      </c:catAx>
      <c:valAx>
        <c:axId val="513667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13671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AC_6FB28042.xml><?xml version="1.0" encoding="utf-8"?>
<p188:cmLst xmlns:a="http://schemas.openxmlformats.org/drawingml/2006/main" xmlns:r="http://schemas.openxmlformats.org/officeDocument/2006/relationships" xmlns:p188="http://schemas.microsoft.com/office/powerpoint/2018/8/main">
  <p188:cm id="{1C91C4CB-AD41-4AB4-8173-E97D1822F4CE}" authorId="{C2095986-C31A-F610-FB6E-6EB0567CAE22}" status="resolved" created="2024-11-08T10:43:58.999" complete="100000">
    <ac:deMkLst xmlns:ac="http://schemas.microsoft.com/office/drawing/2013/main/command">
      <pc:docMk xmlns:pc="http://schemas.microsoft.com/office/powerpoint/2013/main/command"/>
      <pc:sldMk xmlns:pc="http://schemas.microsoft.com/office/powerpoint/2013/main/command" cId="1873969218" sldId="428"/>
      <ac:spMk id="13" creationId="{3DF9724F-0D28-EC6A-4631-64D4F2371594}"/>
    </ac:deMkLst>
    <p188:replyLst>
      <p188:reply id="{4E28CF29-35AE-4C1E-A76D-42039F1474B2}" authorId="{A86F494B-89CB-ABB9-DEDB-DC09D85F272A}" created="2024-11-08T11:49:58.577">
        <p188:txBody>
          <a:bodyPr/>
          <a:lstStyle/>
          <a:p>
            <a:r>
              <a:rPr lang="en-GB"/>
              <a:t>Isn’t different on mine for some reason.. Should all be archivo black or arial. I’ve made the text under the figures bigger though so not sure if that looks different?</a:t>
            </a:r>
          </a:p>
        </p188:txBody>
        <p188:extLst>
          <p:ext xmlns:p="http://schemas.openxmlformats.org/presentationml/2006/main" uri="{57CB4572-C831-44C2-8A1C-0ADB6CCDFE69}">
            <p223:reactions xmlns:p223="http://schemas.microsoft.com/office/powerpoint/2022/03/main">
              <p223:rxn type="👍">
                <p223:instance time="2024-11-08T12:26:22.479" authorId="{C2095986-C31A-F610-FB6E-6EB0567CAE22}"/>
              </p223:rxn>
            </p223:reactions>
          </p:ext>
        </p188:extLst>
      </p188:reply>
      <p188:reply id="{C30ECE08-22C6-4375-B0A3-7FAE43CFD3E3}" authorId="{C2095986-C31A-F610-FB6E-6EB0567CAE22}" created="2024-11-08T12:26:40.449">
        <p188:txBody>
          <a:bodyPr/>
          <a:lstStyle/>
          <a:p>
            <a:r>
              <a:rPr lang="en-US"/>
              <a:t>worries, probably my hazy head and poor eye sight!</a:t>
            </a:r>
          </a:p>
        </p188:txBody>
      </p188:reply>
    </p188:replyLst>
    <p188:txBody>
      <a:bodyPr/>
      <a:lstStyle/>
      <a:p>
        <a:r>
          <a:rPr lang="en-US"/>
          <a:t>For some reason the font is different on this slide, can we tweak it to fit with the rest or is that needed?</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5BD17E-3957-4134-A900-00514A008FB7}"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GB"/>
        </a:p>
      </dgm:t>
    </dgm:pt>
    <dgm:pt modelId="{0481034A-9522-4A87-8721-C83439CDD64B}">
      <dgm:prSet phldrT="[Text]" custT="1"/>
      <dgm:spPr>
        <a:solidFill>
          <a:srgbClr val="500778"/>
        </a:solidFill>
      </dgm:spPr>
      <dgm:t>
        <a:bodyPr/>
        <a:lstStyle/>
        <a:p>
          <a:r>
            <a:rPr lang="en-GB" sz="2000" b="1">
              <a:latin typeface="Arial" panose="020B0604020202020204" pitchFamily="34" charset="0"/>
              <a:cs typeface="Arial" panose="020B0604020202020204" pitchFamily="34" charset="0"/>
            </a:rPr>
            <a:t>Committee</a:t>
          </a:r>
        </a:p>
      </dgm:t>
    </dgm:pt>
    <dgm:pt modelId="{D48E00D6-96E9-4FEB-A48A-E845BC077409}" type="parTrans" cxnId="{272F6CF8-F53E-42CA-9CE0-46516DC1A70B}">
      <dgm:prSet/>
      <dgm:spPr/>
      <dgm:t>
        <a:bodyPr/>
        <a:lstStyle/>
        <a:p>
          <a:endParaRPr lang="en-GB" sz="1500">
            <a:latin typeface="Arial" panose="020B0604020202020204" pitchFamily="34" charset="0"/>
            <a:cs typeface="Arial" panose="020B0604020202020204" pitchFamily="34" charset="0"/>
          </a:endParaRPr>
        </a:p>
      </dgm:t>
    </dgm:pt>
    <dgm:pt modelId="{1B42AAFD-BE5B-4A30-8320-2D2A7BB7C8AB}" type="sibTrans" cxnId="{272F6CF8-F53E-42CA-9CE0-46516DC1A70B}">
      <dgm:prSet custT="1"/>
      <dgm:spPr/>
      <dgm:t>
        <a:bodyPr/>
        <a:lstStyle/>
        <a:p>
          <a:endParaRPr lang="en-GB" sz="1500">
            <a:latin typeface="Arial" panose="020B0604020202020204" pitchFamily="34" charset="0"/>
            <a:cs typeface="Arial" panose="020B0604020202020204" pitchFamily="34" charset="0"/>
          </a:endParaRPr>
        </a:p>
      </dgm:t>
    </dgm:pt>
    <dgm:pt modelId="{4BA9CB99-5822-4B41-BC74-CCDD5A723753}">
      <dgm:prSet custT="1"/>
      <dgm:spPr/>
      <dgm:t>
        <a:bodyPr/>
        <a:lstStyle/>
        <a:p>
          <a:r>
            <a:rPr lang="en-GB" sz="1600">
              <a:latin typeface="Arial" panose="020B0604020202020204" pitchFamily="34" charset="0"/>
              <a:cs typeface="Arial" panose="020B0604020202020204" pitchFamily="34" charset="0"/>
            </a:rPr>
            <a:t>Roles (split/  DOs/lay)</a:t>
          </a:r>
        </a:p>
      </dgm:t>
    </dgm:pt>
    <dgm:pt modelId="{343551F6-651A-4578-AAD7-B6F314F7E6E2}" type="parTrans" cxnId="{461655F6-C716-4091-8397-F12A45CA4E0A}">
      <dgm:prSet/>
      <dgm:spPr/>
      <dgm:t>
        <a:bodyPr/>
        <a:lstStyle/>
        <a:p>
          <a:endParaRPr lang="en-GB" sz="1500">
            <a:latin typeface="Arial" panose="020B0604020202020204" pitchFamily="34" charset="0"/>
            <a:cs typeface="Arial" panose="020B0604020202020204" pitchFamily="34" charset="0"/>
          </a:endParaRPr>
        </a:p>
      </dgm:t>
    </dgm:pt>
    <dgm:pt modelId="{8D729D40-3D35-4CE3-8BE2-17B86842C42D}" type="sibTrans" cxnId="{461655F6-C716-4091-8397-F12A45CA4E0A}">
      <dgm:prSet/>
      <dgm:spPr/>
      <dgm:t>
        <a:bodyPr/>
        <a:lstStyle/>
        <a:p>
          <a:endParaRPr lang="en-GB" sz="1500">
            <a:latin typeface="Arial" panose="020B0604020202020204" pitchFamily="34" charset="0"/>
            <a:cs typeface="Arial" panose="020B0604020202020204" pitchFamily="34" charset="0"/>
          </a:endParaRPr>
        </a:p>
      </dgm:t>
    </dgm:pt>
    <dgm:pt modelId="{27B05488-DE08-40A8-8D67-66A9A7AC8748}">
      <dgm:prSet custT="1"/>
      <dgm:spPr>
        <a:solidFill>
          <a:srgbClr val="00AEC7"/>
        </a:solidFill>
      </dgm:spPr>
      <dgm:t>
        <a:bodyPr/>
        <a:lstStyle/>
        <a:p>
          <a:r>
            <a:rPr lang="en-GB" sz="2000" b="1">
              <a:latin typeface="Arial" panose="020B0604020202020204" pitchFamily="34" charset="0"/>
              <a:cs typeface="Arial" panose="020B0604020202020204" pitchFamily="34" charset="0"/>
            </a:rPr>
            <a:t>Conduct</a:t>
          </a:r>
        </a:p>
      </dgm:t>
    </dgm:pt>
    <dgm:pt modelId="{970D45CF-68C5-46F4-BA10-82A0FDEEA99E}" type="parTrans" cxnId="{45022901-5F3A-4E5F-9F16-5AD24FBEFB88}">
      <dgm:prSet/>
      <dgm:spPr/>
      <dgm:t>
        <a:bodyPr/>
        <a:lstStyle/>
        <a:p>
          <a:endParaRPr lang="en-GB" sz="1500">
            <a:latin typeface="Arial" panose="020B0604020202020204" pitchFamily="34" charset="0"/>
            <a:cs typeface="Arial" panose="020B0604020202020204" pitchFamily="34" charset="0"/>
          </a:endParaRPr>
        </a:p>
      </dgm:t>
    </dgm:pt>
    <dgm:pt modelId="{5A90456E-703B-4FD5-825A-27C94B5BBAA2}" type="sibTrans" cxnId="{45022901-5F3A-4E5F-9F16-5AD24FBEFB88}">
      <dgm:prSet custT="1"/>
      <dgm:spPr/>
      <dgm:t>
        <a:bodyPr/>
        <a:lstStyle/>
        <a:p>
          <a:endParaRPr lang="en-GB" sz="1500">
            <a:latin typeface="Arial" panose="020B0604020202020204" pitchFamily="34" charset="0"/>
            <a:cs typeface="Arial" panose="020B0604020202020204" pitchFamily="34" charset="0"/>
          </a:endParaRPr>
        </a:p>
      </dgm:t>
    </dgm:pt>
    <dgm:pt modelId="{E35FBA0B-EB2A-4A43-A33B-4E9623F3B4E4}">
      <dgm:prSet custT="1"/>
      <dgm:spPr/>
      <dgm:t>
        <a:bodyPr/>
        <a:lstStyle/>
        <a:p>
          <a:r>
            <a:rPr lang="en-GB" sz="1600">
              <a:latin typeface="Arial" panose="020B0604020202020204" pitchFamily="34" charset="0"/>
              <a:cs typeface="Arial" panose="020B0604020202020204" pitchFamily="34" charset="0"/>
            </a:rPr>
            <a:t>Complaints/ concerns</a:t>
          </a:r>
        </a:p>
      </dgm:t>
    </dgm:pt>
    <dgm:pt modelId="{7004DE2A-0889-4288-A1F1-7E36928323D7}" type="parTrans" cxnId="{1133ED94-0AC2-4761-B3FF-77C32A67629D}">
      <dgm:prSet/>
      <dgm:spPr/>
      <dgm:t>
        <a:bodyPr/>
        <a:lstStyle/>
        <a:p>
          <a:endParaRPr lang="en-GB" sz="1500">
            <a:latin typeface="Arial" panose="020B0604020202020204" pitchFamily="34" charset="0"/>
            <a:cs typeface="Arial" panose="020B0604020202020204" pitchFamily="34" charset="0"/>
          </a:endParaRPr>
        </a:p>
      </dgm:t>
    </dgm:pt>
    <dgm:pt modelId="{3B5281EC-CECA-4E68-A516-5FE1E565D354}" type="sibTrans" cxnId="{1133ED94-0AC2-4761-B3FF-77C32A67629D}">
      <dgm:prSet/>
      <dgm:spPr/>
      <dgm:t>
        <a:bodyPr/>
        <a:lstStyle/>
        <a:p>
          <a:endParaRPr lang="en-GB" sz="1500">
            <a:latin typeface="Arial" panose="020B0604020202020204" pitchFamily="34" charset="0"/>
            <a:cs typeface="Arial" panose="020B0604020202020204" pitchFamily="34" charset="0"/>
          </a:endParaRPr>
        </a:p>
      </dgm:t>
    </dgm:pt>
    <dgm:pt modelId="{7F8D93CE-1F81-48D3-8383-54A53FAAD2C1}">
      <dgm:prSet custT="1"/>
      <dgm:spPr>
        <a:solidFill>
          <a:srgbClr val="C1B2B6"/>
        </a:solidFill>
      </dgm:spPr>
      <dgm:t>
        <a:bodyPr/>
        <a:lstStyle/>
        <a:p>
          <a:r>
            <a:rPr lang="en-GB" sz="2000" b="1">
              <a:latin typeface="Arial" panose="020B0604020202020204" pitchFamily="34" charset="0"/>
              <a:cs typeface="Arial" panose="020B0604020202020204" pitchFamily="34" charset="0"/>
            </a:rPr>
            <a:t>Change</a:t>
          </a:r>
        </a:p>
      </dgm:t>
    </dgm:pt>
    <dgm:pt modelId="{EC9152DC-DED6-4258-9400-EB9AC824BC6D}" type="parTrans" cxnId="{B25E56AF-4E12-42A6-A3E2-F2CCA87F9BB9}">
      <dgm:prSet/>
      <dgm:spPr/>
      <dgm:t>
        <a:bodyPr/>
        <a:lstStyle/>
        <a:p>
          <a:endParaRPr lang="en-GB" sz="1500">
            <a:latin typeface="Arial" panose="020B0604020202020204" pitchFamily="34" charset="0"/>
            <a:cs typeface="Arial" panose="020B0604020202020204" pitchFamily="34" charset="0"/>
          </a:endParaRPr>
        </a:p>
      </dgm:t>
    </dgm:pt>
    <dgm:pt modelId="{9D472CCD-8F99-4B5D-9050-1E44820E9060}" type="sibTrans" cxnId="{B25E56AF-4E12-42A6-A3E2-F2CCA87F9BB9}">
      <dgm:prSet custT="1"/>
      <dgm:spPr/>
      <dgm:t>
        <a:bodyPr/>
        <a:lstStyle/>
        <a:p>
          <a:endParaRPr lang="en-GB" sz="1500">
            <a:latin typeface="Arial" panose="020B0604020202020204" pitchFamily="34" charset="0"/>
            <a:cs typeface="Arial" panose="020B0604020202020204" pitchFamily="34" charset="0"/>
          </a:endParaRPr>
        </a:p>
      </dgm:t>
    </dgm:pt>
    <dgm:pt modelId="{B568A352-E205-4DD3-80F5-F85AD5B4BD52}">
      <dgm:prSet custT="1"/>
      <dgm:spPr>
        <a:solidFill>
          <a:srgbClr val="CEDC00"/>
        </a:solidFill>
      </dgm:spPr>
      <dgm:t>
        <a:bodyPr/>
        <a:lstStyle/>
        <a:p>
          <a:r>
            <a:rPr lang="en-GB" sz="2000" b="1">
              <a:latin typeface="Arial" panose="020B0604020202020204" pitchFamily="34" charset="0"/>
              <a:cs typeface="Arial" panose="020B0604020202020204" pitchFamily="34" charset="0"/>
            </a:rPr>
            <a:t>Compliance</a:t>
          </a:r>
        </a:p>
      </dgm:t>
    </dgm:pt>
    <dgm:pt modelId="{B57A8A38-F751-40E0-8034-4A5742EF2C3C}" type="parTrans" cxnId="{84A5C1A4-C0B2-4900-85E2-6691ABEE5833}">
      <dgm:prSet/>
      <dgm:spPr/>
      <dgm:t>
        <a:bodyPr/>
        <a:lstStyle/>
        <a:p>
          <a:endParaRPr lang="en-GB"/>
        </a:p>
      </dgm:t>
    </dgm:pt>
    <dgm:pt modelId="{AF17001E-1BBE-47AA-BAA9-A20FFCE3D610}" type="sibTrans" cxnId="{84A5C1A4-C0B2-4900-85E2-6691ABEE5833}">
      <dgm:prSet/>
      <dgm:spPr/>
      <dgm:t>
        <a:bodyPr/>
        <a:lstStyle/>
        <a:p>
          <a:endParaRPr lang="en-GB"/>
        </a:p>
      </dgm:t>
    </dgm:pt>
    <dgm:pt modelId="{76869F57-3AA0-4223-B1EA-639A5F021557}">
      <dgm:prSet custT="1"/>
      <dgm:spPr/>
      <dgm:t>
        <a:bodyPr/>
        <a:lstStyle/>
        <a:p>
          <a:r>
            <a:rPr lang="en-GB" sz="1600">
              <a:latin typeface="Arial" panose="020B0604020202020204" pitchFamily="34" charset="0"/>
              <a:cs typeface="Arial" panose="020B0604020202020204" pitchFamily="34" charset="0"/>
            </a:rPr>
            <a:t>Skills (develop/ contract)</a:t>
          </a:r>
        </a:p>
      </dgm:t>
    </dgm:pt>
    <dgm:pt modelId="{BFE9D79A-0ED5-4F1B-87C7-16F34BA9698F}" type="parTrans" cxnId="{B6A17BE0-E151-40C8-8085-ABF5EBB62674}">
      <dgm:prSet/>
      <dgm:spPr/>
      <dgm:t>
        <a:bodyPr/>
        <a:lstStyle/>
        <a:p>
          <a:endParaRPr lang="en-GB"/>
        </a:p>
      </dgm:t>
    </dgm:pt>
    <dgm:pt modelId="{7AE61975-1A6E-4FDE-BC3E-0E5195D01851}" type="sibTrans" cxnId="{B6A17BE0-E151-40C8-8085-ABF5EBB62674}">
      <dgm:prSet/>
      <dgm:spPr/>
      <dgm:t>
        <a:bodyPr/>
        <a:lstStyle/>
        <a:p>
          <a:endParaRPr lang="en-GB"/>
        </a:p>
      </dgm:t>
    </dgm:pt>
    <dgm:pt modelId="{21B6C7E7-135D-4251-BA35-68AEB4D7A767}">
      <dgm:prSet custT="1"/>
      <dgm:spPr/>
      <dgm:t>
        <a:bodyPr/>
        <a:lstStyle/>
        <a:p>
          <a:r>
            <a:rPr lang="en-GB" sz="1600">
              <a:latin typeface="Arial" panose="020B0604020202020204" pitchFamily="34" charset="0"/>
              <a:cs typeface="Arial" panose="020B0604020202020204" pitchFamily="34" charset="0"/>
            </a:rPr>
            <a:t>Succession</a:t>
          </a:r>
        </a:p>
      </dgm:t>
    </dgm:pt>
    <dgm:pt modelId="{3DEA02E3-D6CD-4BB1-B509-F79C832DEF7B}" type="parTrans" cxnId="{76DCCC4C-EAC1-4AE8-8572-B8B54588367F}">
      <dgm:prSet/>
      <dgm:spPr/>
      <dgm:t>
        <a:bodyPr/>
        <a:lstStyle/>
        <a:p>
          <a:endParaRPr lang="en-GB"/>
        </a:p>
      </dgm:t>
    </dgm:pt>
    <dgm:pt modelId="{C73BE38B-E32E-4955-B94E-85CE3F64C35A}" type="sibTrans" cxnId="{76DCCC4C-EAC1-4AE8-8572-B8B54588367F}">
      <dgm:prSet/>
      <dgm:spPr/>
      <dgm:t>
        <a:bodyPr/>
        <a:lstStyle/>
        <a:p>
          <a:endParaRPr lang="en-GB"/>
        </a:p>
      </dgm:t>
    </dgm:pt>
    <dgm:pt modelId="{4767DF07-73A6-4F55-B3D2-CE80A2C6045D}">
      <dgm:prSet custT="1"/>
      <dgm:spPr/>
      <dgm:t>
        <a:bodyPr/>
        <a:lstStyle/>
        <a:p>
          <a:r>
            <a:rPr lang="en-GB" sz="1600">
              <a:latin typeface="Arial" panose="020B0604020202020204" pitchFamily="34" charset="0"/>
              <a:cs typeface="Arial" panose="020B0604020202020204" pitchFamily="34" charset="0"/>
            </a:rPr>
            <a:t>Investigation</a:t>
          </a:r>
        </a:p>
      </dgm:t>
    </dgm:pt>
    <dgm:pt modelId="{E37E20D6-3858-4BD7-8BB8-84FD187C8983}" type="parTrans" cxnId="{0D1A05B2-E459-40C3-A258-8C082045A48D}">
      <dgm:prSet/>
      <dgm:spPr/>
      <dgm:t>
        <a:bodyPr/>
        <a:lstStyle/>
        <a:p>
          <a:endParaRPr lang="en-GB"/>
        </a:p>
      </dgm:t>
    </dgm:pt>
    <dgm:pt modelId="{50C0187C-E2B6-47F2-8B66-2697AB44EF8F}" type="sibTrans" cxnId="{0D1A05B2-E459-40C3-A258-8C082045A48D}">
      <dgm:prSet/>
      <dgm:spPr/>
      <dgm:t>
        <a:bodyPr/>
        <a:lstStyle/>
        <a:p>
          <a:endParaRPr lang="en-GB"/>
        </a:p>
      </dgm:t>
    </dgm:pt>
    <dgm:pt modelId="{B1317786-754B-40A2-85DF-1D6DE5F33CD7}">
      <dgm:prSet custT="1"/>
      <dgm:spPr/>
      <dgm:t>
        <a:bodyPr/>
        <a:lstStyle/>
        <a:p>
          <a:r>
            <a:rPr lang="en-GB" sz="1600">
              <a:latin typeface="Arial" panose="020B0604020202020204" pitchFamily="34" charset="0"/>
              <a:cs typeface="Arial" panose="020B0604020202020204" pitchFamily="34" charset="0"/>
            </a:rPr>
            <a:t>Risk mitigation &amp; resolution</a:t>
          </a:r>
        </a:p>
      </dgm:t>
    </dgm:pt>
    <dgm:pt modelId="{5FFA217D-EC84-4B36-ABB9-A0A587413067}" type="parTrans" cxnId="{81674547-6797-4D00-9129-0ABDA678E376}">
      <dgm:prSet/>
      <dgm:spPr/>
      <dgm:t>
        <a:bodyPr/>
        <a:lstStyle/>
        <a:p>
          <a:endParaRPr lang="en-GB"/>
        </a:p>
      </dgm:t>
    </dgm:pt>
    <dgm:pt modelId="{BB1F53A3-EFE6-41CF-AD7D-59708DD6C232}" type="sibTrans" cxnId="{81674547-6797-4D00-9129-0ABDA678E376}">
      <dgm:prSet/>
      <dgm:spPr/>
      <dgm:t>
        <a:bodyPr/>
        <a:lstStyle/>
        <a:p>
          <a:endParaRPr lang="en-GB"/>
        </a:p>
      </dgm:t>
    </dgm:pt>
    <dgm:pt modelId="{BF7C0926-DABC-4E60-BA99-A9AF0722E97C}">
      <dgm:prSet custT="1"/>
      <dgm:spPr/>
      <dgm:t>
        <a:bodyPr/>
        <a:lstStyle/>
        <a:p>
          <a:r>
            <a:rPr lang="en-GB" sz="1600">
              <a:latin typeface="Arial" panose="020B0604020202020204" pitchFamily="34" charset="0"/>
              <a:cs typeface="Arial" panose="020B0604020202020204" pitchFamily="34" charset="0"/>
            </a:rPr>
            <a:t>Policies (EDI)</a:t>
          </a:r>
        </a:p>
      </dgm:t>
    </dgm:pt>
    <dgm:pt modelId="{DA80C11A-D0D5-46A6-9193-6FDDFD171504}" type="parTrans" cxnId="{D31CFA97-5C63-4AF5-99A2-8E2C158F2EF9}">
      <dgm:prSet/>
      <dgm:spPr/>
      <dgm:t>
        <a:bodyPr/>
        <a:lstStyle/>
        <a:p>
          <a:endParaRPr lang="en-GB"/>
        </a:p>
      </dgm:t>
    </dgm:pt>
    <dgm:pt modelId="{83088D1F-2BEF-4B98-B8ED-DABAAD3EDAC8}" type="sibTrans" cxnId="{D31CFA97-5C63-4AF5-99A2-8E2C158F2EF9}">
      <dgm:prSet/>
      <dgm:spPr/>
      <dgm:t>
        <a:bodyPr/>
        <a:lstStyle/>
        <a:p>
          <a:endParaRPr lang="en-GB"/>
        </a:p>
      </dgm:t>
    </dgm:pt>
    <dgm:pt modelId="{34A27F1E-D0C1-46E8-8860-B8E30714BDBC}">
      <dgm:prSet custT="1"/>
      <dgm:spPr/>
      <dgm:t>
        <a:bodyPr/>
        <a:lstStyle/>
        <a:p>
          <a:r>
            <a:rPr lang="en-GB" sz="1600">
              <a:latin typeface="Arial" panose="020B0604020202020204" pitchFamily="34" charset="0"/>
              <a:cs typeface="Arial" panose="020B0604020202020204" pitchFamily="34" charset="0"/>
            </a:rPr>
            <a:t>Boundaries/ mergers</a:t>
          </a:r>
        </a:p>
      </dgm:t>
    </dgm:pt>
    <dgm:pt modelId="{DD39F56B-77B8-433B-B330-B127731E8452}" type="parTrans" cxnId="{A499F4A9-DC3D-4D4B-8C08-8F93C270A7E3}">
      <dgm:prSet/>
      <dgm:spPr/>
      <dgm:t>
        <a:bodyPr/>
        <a:lstStyle/>
        <a:p>
          <a:endParaRPr lang="en-GB"/>
        </a:p>
      </dgm:t>
    </dgm:pt>
    <dgm:pt modelId="{BEDFF078-3982-45F7-9A30-A61899097A86}" type="sibTrans" cxnId="{A499F4A9-DC3D-4D4B-8C08-8F93C270A7E3}">
      <dgm:prSet/>
      <dgm:spPr/>
      <dgm:t>
        <a:bodyPr/>
        <a:lstStyle/>
        <a:p>
          <a:endParaRPr lang="en-GB"/>
        </a:p>
      </dgm:t>
    </dgm:pt>
    <dgm:pt modelId="{40AA472D-5553-4E57-B7D5-FFF99535CE19}">
      <dgm:prSet custT="1"/>
      <dgm:spPr/>
      <dgm:t>
        <a:bodyPr/>
        <a:lstStyle/>
        <a:p>
          <a:r>
            <a:rPr lang="en-GB" sz="1600">
              <a:latin typeface="Arial" panose="020B0604020202020204" pitchFamily="34" charset="0"/>
              <a:cs typeface="Arial" panose="020B0604020202020204" pitchFamily="34" charset="0"/>
            </a:rPr>
            <a:t>Federation</a:t>
          </a:r>
        </a:p>
      </dgm:t>
    </dgm:pt>
    <dgm:pt modelId="{DA2F93C9-FE50-443B-AD80-AD48D14D6254}" type="parTrans" cxnId="{8D465982-F594-4832-BCFB-E84571D7DB8A}">
      <dgm:prSet/>
      <dgm:spPr/>
      <dgm:t>
        <a:bodyPr/>
        <a:lstStyle/>
        <a:p>
          <a:endParaRPr lang="en-GB"/>
        </a:p>
      </dgm:t>
    </dgm:pt>
    <dgm:pt modelId="{E066FBEE-F6BD-4212-BA4C-16AF7372E796}" type="sibTrans" cxnId="{8D465982-F594-4832-BCFB-E84571D7DB8A}">
      <dgm:prSet/>
      <dgm:spPr/>
      <dgm:t>
        <a:bodyPr/>
        <a:lstStyle/>
        <a:p>
          <a:endParaRPr lang="en-GB"/>
        </a:p>
      </dgm:t>
    </dgm:pt>
    <dgm:pt modelId="{99785D6E-4FA0-4BE8-AC57-6954E3B2BDB8}">
      <dgm:prSet custT="1"/>
      <dgm:spPr/>
      <dgm:t>
        <a:bodyPr/>
        <a:lstStyle/>
        <a:p>
          <a:r>
            <a:rPr lang="en-GB" sz="1600">
              <a:latin typeface="Arial" panose="020B0604020202020204" pitchFamily="34" charset="0"/>
              <a:cs typeface="Arial" panose="020B0604020202020204" pitchFamily="34" charset="0"/>
            </a:rPr>
            <a:t>Assurance (monitor/ report)</a:t>
          </a:r>
        </a:p>
      </dgm:t>
    </dgm:pt>
    <dgm:pt modelId="{7013B15F-EBF8-48A9-A748-75BF2F37FDF0}" type="parTrans" cxnId="{32AFA977-AA4B-4A43-8887-AC2D26856F4C}">
      <dgm:prSet/>
      <dgm:spPr/>
      <dgm:t>
        <a:bodyPr/>
        <a:lstStyle/>
        <a:p>
          <a:endParaRPr lang="en-GB"/>
        </a:p>
      </dgm:t>
    </dgm:pt>
    <dgm:pt modelId="{A4A147B3-DDF7-4E0D-9265-B5314FD66D3A}" type="sibTrans" cxnId="{32AFA977-AA4B-4A43-8887-AC2D26856F4C}">
      <dgm:prSet/>
      <dgm:spPr/>
      <dgm:t>
        <a:bodyPr/>
        <a:lstStyle/>
        <a:p>
          <a:endParaRPr lang="en-GB"/>
        </a:p>
      </dgm:t>
    </dgm:pt>
    <dgm:pt modelId="{B9211B8F-3848-4269-BC09-02806DA44183}" type="pres">
      <dgm:prSet presAssocID="{1E5BD17E-3957-4134-A900-00514A008FB7}" presName="diagram" presStyleCnt="0">
        <dgm:presLayoutVars>
          <dgm:chPref val="1"/>
          <dgm:dir/>
          <dgm:animOne val="branch"/>
          <dgm:animLvl val="lvl"/>
          <dgm:resizeHandles/>
        </dgm:presLayoutVars>
      </dgm:prSet>
      <dgm:spPr/>
    </dgm:pt>
    <dgm:pt modelId="{C79DD6B5-716A-47BD-91E7-4C8A2ED6DBDD}" type="pres">
      <dgm:prSet presAssocID="{0481034A-9522-4A87-8721-C83439CDD64B}" presName="root" presStyleCnt="0"/>
      <dgm:spPr/>
    </dgm:pt>
    <dgm:pt modelId="{21BFD929-C4BB-4BFB-A22D-2751F3117570}" type="pres">
      <dgm:prSet presAssocID="{0481034A-9522-4A87-8721-C83439CDD64B}" presName="rootComposite" presStyleCnt="0"/>
      <dgm:spPr/>
    </dgm:pt>
    <dgm:pt modelId="{FDE0F17A-A65B-44AC-A368-BCAFC4B3E86F}" type="pres">
      <dgm:prSet presAssocID="{0481034A-9522-4A87-8721-C83439CDD64B}" presName="rootText" presStyleLbl="node1" presStyleIdx="0" presStyleCnt="4"/>
      <dgm:spPr/>
    </dgm:pt>
    <dgm:pt modelId="{53DF6D8A-2D85-4B66-9515-98E14CBBE1D7}" type="pres">
      <dgm:prSet presAssocID="{0481034A-9522-4A87-8721-C83439CDD64B}" presName="rootConnector" presStyleLbl="node1" presStyleIdx="0" presStyleCnt="4"/>
      <dgm:spPr/>
    </dgm:pt>
    <dgm:pt modelId="{D8FD09A7-7240-4499-A52B-70D5C6E1FAE4}" type="pres">
      <dgm:prSet presAssocID="{0481034A-9522-4A87-8721-C83439CDD64B}" presName="childShape" presStyleCnt="0"/>
      <dgm:spPr/>
    </dgm:pt>
    <dgm:pt modelId="{4F02F982-1292-43B3-8B36-FB3137B12B3D}" type="pres">
      <dgm:prSet presAssocID="{343551F6-651A-4578-AAD7-B6F314F7E6E2}" presName="Name13" presStyleLbl="parChTrans1D2" presStyleIdx="0" presStyleCnt="10"/>
      <dgm:spPr/>
    </dgm:pt>
    <dgm:pt modelId="{AD969DAE-7685-473B-9AE9-6C512F7581D2}" type="pres">
      <dgm:prSet presAssocID="{4BA9CB99-5822-4B41-BC74-CCDD5A723753}" presName="childText" presStyleLbl="bgAcc1" presStyleIdx="0" presStyleCnt="10" custLinFactNeighborX="-592" custLinFactNeighborY="4733">
        <dgm:presLayoutVars>
          <dgm:bulletEnabled val="1"/>
        </dgm:presLayoutVars>
      </dgm:prSet>
      <dgm:spPr/>
    </dgm:pt>
    <dgm:pt modelId="{7FC01A98-9D2E-43DF-BEF7-2BFB2B8D28FE}" type="pres">
      <dgm:prSet presAssocID="{BFE9D79A-0ED5-4F1B-87C7-16F34BA9698F}" presName="Name13" presStyleLbl="parChTrans1D2" presStyleIdx="1" presStyleCnt="10"/>
      <dgm:spPr/>
    </dgm:pt>
    <dgm:pt modelId="{EFEDFEA6-A391-4BBB-BFF6-FEEAF70F3221}" type="pres">
      <dgm:prSet presAssocID="{76869F57-3AA0-4223-B1EA-639A5F021557}" presName="childText" presStyleLbl="bgAcc1" presStyleIdx="1" presStyleCnt="10">
        <dgm:presLayoutVars>
          <dgm:bulletEnabled val="1"/>
        </dgm:presLayoutVars>
      </dgm:prSet>
      <dgm:spPr/>
    </dgm:pt>
    <dgm:pt modelId="{7C09662A-05BF-4E26-9206-E4BE9FB8B339}" type="pres">
      <dgm:prSet presAssocID="{3DEA02E3-D6CD-4BB1-B509-F79C832DEF7B}" presName="Name13" presStyleLbl="parChTrans1D2" presStyleIdx="2" presStyleCnt="10"/>
      <dgm:spPr/>
    </dgm:pt>
    <dgm:pt modelId="{4B7171AE-0414-4D2F-8A32-651390ED39FF}" type="pres">
      <dgm:prSet presAssocID="{21B6C7E7-135D-4251-BA35-68AEB4D7A767}" presName="childText" presStyleLbl="bgAcc1" presStyleIdx="2" presStyleCnt="10">
        <dgm:presLayoutVars>
          <dgm:bulletEnabled val="1"/>
        </dgm:presLayoutVars>
      </dgm:prSet>
      <dgm:spPr/>
    </dgm:pt>
    <dgm:pt modelId="{9054685A-D02B-47F3-AC80-CED9222A0275}" type="pres">
      <dgm:prSet presAssocID="{27B05488-DE08-40A8-8D67-66A9A7AC8748}" presName="root" presStyleCnt="0"/>
      <dgm:spPr/>
    </dgm:pt>
    <dgm:pt modelId="{4B91B9EC-D4F9-4F0E-B10B-D3A2C09AE5BE}" type="pres">
      <dgm:prSet presAssocID="{27B05488-DE08-40A8-8D67-66A9A7AC8748}" presName="rootComposite" presStyleCnt="0"/>
      <dgm:spPr/>
    </dgm:pt>
    <dgm:pt modelId="{2D1D7CC5-2125-4CC3-9AA1-53BD1FCFCDE1}" type="pres">
      <dgm:prSet presAssocID="{27B05488-DE08-40A8-8D67-66A9A7AC8748}" presName="rootText" presStyleLbl="node1" presStyleIdx="1" presStyleCnt="4"/>
      <dgm:spPr/>
    </dgm:pt>
    <dgm:pt modelId="{A4DDF416-AC2C-411F-9F8C-A555C5BA89AD}" type="pres">
      <dgm:prSet presAssocID="{27B05488-DE08-40A8-8D67-66A9A7AC8748}" presName="rootConnector" presStyleLbl="node1" presStyleIdx="1" presStyleCnt="4"/>
      <dgm:spPr/>
    </dgm:pt>
    <dgm:pt modelId="{4A1EA78F-27A9-469D-92A9-A04B307C9D94}" type="pres">
      <dgm:prSet presAssocID="{27B05488-DE08-40A8-8D67-66A9A7AC8748}" presName="childShape" presStyleCnt="0"/>
      <dgm:spPr/>
    </dgm:pt>
    <dgm:pt modelId="{9DDB2417-72CE-4BC8-BDBC-7D08A1160D4D}" type="pres">
      <dgm:prSet presAssocID="{7004DE2A-0889-4288-A1F1-7E36928323D7}" presName="Name13" presStyleLbl="parChTrans1D2" presStyleIdx="3" presStyleCnt="10"/>
      <dgm:spPr/>
    </dgm:pt>
    <dgm:pt modelId="{656F62F0-3AFE-448A-81B3-8A1A58BAE278}" type="pres">
      <dgm:prSet presAssocID="{E35FBA0B-EB2A-4A43-A33B-4E9623F3B4E4}" presName="childText" presStyleLbl="bgAcc1" presStyleIdx="3" presStyleCnt="10">
        <dgm:presLayoutVars>
          <dgm:bulletEnabled val="1"/>
        </dgm:presLayoutVars>
      </dgm:prSet>
      <dgm:spPr/>
    </dgm:pt>
    <dgm:pt modelId="{92EC8452-52C5-4563-AD6E-7E7CD70AAB19}" type="pres">
      <dgm:prSet presAssocID="{E37E20D6-3858-4BD7-8BB8-84FD187C8983}" presName="Name13" presStyleLbl="parChTrans1D2" presStyleIdx="4" presStyleCnt="10"/>
      <dgm:spPr/>
    </dgm:pt>
    <dgm:pt modelId="{C3D336A1-1798-4581-A62F-E2E663D4E21C}" type="pres">
      <dgm:prSet presAssocID="{4767DF07-73A6-4F55-B3D2-CE80A2C6045D}" presName="childText" presStyleLbl="bgAcc1" presStyleIdx="4" presStyleCnt="10" custLinFactNeighborX="1605">
        <dgm:presLayoutVars>
          <dgm:bulletEnabled val="1"/>
        </dgm:presLayoutVars>
      </dgm:prSet>
      <dgm:spPr/>
    </dgm:pt>
    <dgm:pt modelId="{663EA281-025A-43F4-9B03-2EEF70989CAD}" type="pres">
      <dgm:prSet presAssocID="{5FFA217D-EC84-4B36-ABB9-A0A587413067}" presName="Name13" presStyleLbl="parChTrans1D2" presStyleIdx="5" presStyleCnt="10"/>
      <dgm:spPr/>
    </dgm:pt>
    <dgm:pt modelId="{13E28A2A-DEAF-49A9-949F-F02D66600151}" type="pres">
      <dgm:prSet presAssocID="{B1317786-754B-40A2-85DF-1D6DE5F33CD7}" presName="childText" presStyleLbl="bgAcc1" presStyleIdx="5" presStyleCnt="10">
        <dgm:presLayoutVars>
          <dgm:bulletEnabled val="1"/>
        </dgm:presLayoutVars>
      </dgm:prSet>
      <dgm:spPr/>
    </dgm:pt>
    <dgm:pt modelId="{EC406C87-C2D8-4F87-A8D1-97CB8E69D836}" type="pres">
      <dgm:prSet presAssocID="{B568A352-E205-4DD3-80F5-F85AD5B4BD52}" presName="root" presStyleCnt="0"/>
      <dgm:spPr/>
    </dgm:pt>
    <dgm:pt modelId="{2EF9687E-479A-446F-BB04-4B75996506BB}" type="pres">
      <dgm:prSet presAssocID="{B568A352-E205-4DD3-80F5-F85AD5B4BD52}" presName="rootComposite" presStyleCnt="0"/>
      <dgm:spPr/>
    </dgm:pt>
    <dgm:pt modelId="{8F4B2EC0-0A02-4A03-BE7A-7768DD85F97E}" type="pres">
      <dgm:prSet presAssocID="{B568A352-E205-4DD3-80F5-F85AD5B4BD52}" presName="rootText" presStyleLbl="node1" presStyleIdx="2" presStyleCnt="4"/>
      <dgm:spPr/>
    </dgm:pt>
    <dgm:pt modelId="{E47B9EFF-8CAD-47B5-B514-6E9C9D33BB81}" type="pres">
      <dgm:prSet presAssocID="{B568A352-E205-4DD3-80F5-F85AD5B4BD52}" presName="rootConnector" presStyleLbl="node1" presStyleIdx="2" presStyleCnt="4"/>
      <dgm:spPr/>
    </dgm:pt>
    <dgm:pt modelId="{CFABDEAA-C915-4439-90C4-E9A00A08015E}" type="pres">
      <dgm:prSet presAssocID="{B568A352-E205-4DD3-80F5-F85AD5B4BD52}" presName="childShape" presStyleCnt="0"/>
      <dgm:spPr/>
    </dgm:pt>
    <dgm:pt modelId="{78BF5861-AAE2-41D5-9045-B2C679E090A1}" type="pres">
      <dgm:prSet presAssocID="{DA80C11A-D0D5-46A6-9193-6FDDFD171504}" presName="Name13" presStyleLbl="parChTrans1D2" presStyleIdx="6" presStyleCnt="10"/>
      <dgm:spPr/>
    </dgm:pt>
    <dgm:pt modelId="{4B41E26A-A99B-442C-8E1D-DAC70A6F831C}" type="pres">
      <dgm:prSet presAssocID="{BF7C0926-DABC-4E60-BA99-A9AF0722E97C}" presName="childText" presStyleLbl="bgAcc1" presStyleIdx="6" presStyleCnt="10" custLinFactNeighborY="5349">
        <dgm:presLayoutVars>
          <dgm:bulletEnabled val="1"/>
        </dgm:presLayoutVars>
      </dgm:prSet>
      <dgm:spPr/>
    </dgm:pt>
    <dgm:pt modelId="{9B5E87FB-F51D-4F8E-9DD7-E15D3F0C06FC}" type="pres">
      <dgm:prSet presAssocID="{7013B15F-EBF8-48A9-A748-75BF2F37FDF0}" presName="Name13" presStyleLbl="parChTrans1D2" presStyleIdx="7" presStyleCnt="10"/>
      <dgm:spPr/>
    </dgm:pt>
    <dgm:pt modelId="{62412C15-A62E-4A19-9671-7DCAF3CC0A83}" type="pres">
      <dgm:prSet presAssocID="{99785D6E-4FA0-4BE8-AC57-6954E3B2BDB8}" presName="childText" presStyleLbl="bgAcc1" presStyleIdx="7" presStyleCnt="10">
        <dgm:presLayoutVars>
          <dgm:bulletEnabled val="1"/>
        </dgm:presLayoutVars>
      </dgm:prSet>
      <dgm:spPr/>
    </dgm:pt>
    <dgm:pt modelId="{DA66D702-7F28-4433-BE50-5F75EFE2DA83}" type="pres">
      <dgm:prSet presAssocID="{7F8D93CE-1F81-48D3-8383-54A53FAAD2C1}" presName="root" presStyleCnt="0"/>
      <dgm:spPr/>
    </dgm:pt>
    <dgm:pt modelId="{5C8D297C-4B18-4F3A-BF85-B0F016A0075D}" type="pres">
      <dgm:prSet presAssocID="{7F8D93CE-1F81-48D3-8383-54A53FAAD2C1}" presName="rootComposite" presStyleCnt="0"/>
      <dgm:spPr/>
    </dgm:pt>
    <dgm:pt modelId="{D7488D3D-7D3E-40DE-A042-8D3F3B6B40C1}" type="pres">
      <dgm:prSet presAssocID="{7F8D93CE-1F81-48D3-8383-54A53FAAD2C1}" presName="rootText" presStyleLbl="node1" presStyleIdx="3" presStyleCnt="4"/>
      <dgm:spPr/>
    </dgm:pt>
    <dgm:pt modelId="{C26BE451-6A76-40EF-BB86-0DCC4835BF9A}" type="pres">
      <dgm:prSet presAssocID="{7F8D93CE-1F81-48D3-8383-54A53FAAD2C1}" presName="rootConnector" presStyleLbl="node1" presStyleIdx="3" presStyleCnt="4"/>
      <dgm:spPr/>
    </dgm:pt>
    <dgm:pt modelId="{B6F2636A-B8A5-4A45-AF22-755FDD53EAAC}" type="pres">
      <dgm:prSet presAssocID="{7F8D93CE-1F81-48D3-8383-54A53FAAD2C1}" presName="childShape" presStyleCnt="0"/>
      <dgm:spPr/>
    </dgm:pt>
    <dgm:pt modelId="{EE04613C-5C0E-403F-BFA9-A7AC65A2C83C}" type="pres">
      <dgm:prSet presAssocID="{DD39F56B-77B8-433B-B330-B127731E8452}" presName="Name13" presStyleLbl="parChTrans1D2" presStyleIdx="8" presStyleCnt="10"/>
      <dgm:spPr/>
    </dgm:pt>
    <dgm:pt modelId="{D5FC576E-58B4-4822-B6C8-A835CA544D5A}" type="pres">
      <dgm:prSet presAssocID="{34A27F1E-D0C1-46E8-8860-B8E30714BDBC}" presName="childText" presStyleLbl="bgAcc1" presStyleIdx="8" presStyleCnt="10">
        <dgm:presLayoutVars>
          <dgm:bulletEnabled val="1"/>
        </dgm:presLayoutVars>
      </dgm:prSet>
      <dgm:spPr/>
    </dgm:pt>
    <dgm:pt modelId="{BD966531-5813-48E3-88DB-7FCAE1C529FD}" type="pres">
      <dgm:prSet presAssocID="{DA2F93C9-FE50-443B-AD80-AD48D14D6254}" presName="Name13" presStyleLbl="parChTrans1D2" presStyleIdx="9" presStyleCnt="10"/>
      <dgm:spPr/>
    </dgm:pt>
    <dgm:pt modelId="{EA252E6C-B258-426F-98D0-581F7B1BB944}" type="pres">
      <dgm:prSet presAssocID="{40AA472D-5553-4E57-B7D5-FFF99535CE19}" presName="childText" presStyleLbl="bgAcc1" presStyleIdx="9" presStyleCnt="10">
        <dgm:presLayoutVars>
          <dgm:bulletEnabled val="1"/>
        </dgm:presLayoutVars>
      </dgm:prSet>
      <dgm:spPr/>
    </dgm:pt>
  </dgm:ptLst>
  <dgm:cxnLst>
    <dgm:cxn modelId="{45022901-5F3A-4E5F-9F16-5AD24FBEFB88}" srcId="{1E5BD17E-3957-4134-A900-00514A008FB7}" destId="{27B05488-DE08-40A8-8D67-66A9A7AC8748}" srcOrd="1" destOrd="0" parTransId="{970D45CF-68C5-46F4-BA10-82A0FDEEA99E}" sibTransId="{5A90456E-703B-4FD5-825A-27C94B5BBAA2}"/>
    <dgm:cxn modelId="{0D5F041C-9052-4302-8912-E1C7419E71E0}" type="presOf" srcId="{E37E20D6-3858-4BD7-8BB8-84FD187C8983}" destId="{92EC8452-52C5-4563-AD6E-7E7CD70AAB19}" srcOrd="0" destOrd="0" presId="urn:microsoft.com/office/officeart/2005/8/layout/hierarchy3"/>
    <dgm:cxn modelId="{74C8882E-CF8B-4174-A63F-6C6949383F10}" type="presOf" srcId="{7F8D93CE-1F81-48D3-8383-54A53FAAD2C1}" destId="{D7488D3D-7D3E-40DE-A042-8D3F3B6B40C1}" srcOrd="0" destOrd="0" presId="urn:microsoft.com/office/officeart/2005/8/layout/hierarchy3"/>
    <dgm:cxn modelId="{4C13AD62-07C7-4176-B644-550AE21321A1}" type="presOf" srcId="{76869F57-3AA0-4223-B1EA-639A5F021557}" destId="{EFEDFEA6-A391-4BBB-BFF6-FEEAF70F3221}" srcOrd="0" destOrd="0" presId="urn:microsoft.com/office/officeart/2005/8/layout/hierarchy3"/>
    <dgm:cxn modelId="{72549E45-E690-468C-A957-0E97F25CF3FE}" type="presOf" srcId="{DA80C11A-D0D5-46A6-9193-6FDDFD171504}" destId="{78BF5861-AAE2-41D5-9045-B2C679E090A1}" srcOrd="0" destOrd="0" presId="urn:microsoft.com/office/officeart/2005/8/layout/hierarchy3"/>
    <dgm:cxn modelId="{81674547-6797-4D00-9129-0ABDA678E376}" srcId="{27B05488-DE08-40A8-8D67-66A9A7AC8748}" destId="{B1317786-754B-40A2-85DF-1D6DE5F33CD7}" srcOrd="2" destOrd="0" parTransId="{5FFA217D-EC84-4B36-ABB9-A0A587413067}" sibTransId="{BB1F53A3-EFE6-41CF-AD7D-59708DD6C232}"/>
    <dgm:cxn modelId="{F629916C-3722-49A0-8A8F-CCFC4F108B83}" type="presOf" srcId="{DA2F93C9-FE50-443B-AD80-AD48D14D6254}" destId="{BD966531-5813-48E3-88DB-7FCAE1C529FD}" srcOrd="0" destOrd="0" presId="urn:microsoft.com/office/officeart/2005/8/layout/hierarchy3"/>
    <dgm:cxn modelId="{76DCCC4C-EAC1-4AE8-8572-B8B54588367F}" srcId="{0481034A-9522-4A87-8721-C83439CDD64B}" destId="{21B6C7E7-135D-4251-BA35-68AEB4D7A767}" srcOrd="2" destOrd="0" parTransId="{3DEA02E3-D6CD-4BB1-B509-F79C832DEF7B}" sibTransId="{C73BE38B-E32E-4955-B94E-85CE3F64C35A}"/>
    <dgm:cxn modelId="{3BE4E071-EC75-41CE-93D0-C195AF2DFBB0}" type="presOf" srcId="{5FFA217D-EC84-4B36-ABB9-A0A587413067}" destId="{663EA281-025A-43F4-9B03-2EEF70989CAD}" srcOrd="0" destOrd="0" presId="urn:microsoft.com/office/officeart/2005/8/layout/hierarchy3"/>
    <dgm:cxn modelId="{32AFA977-AA4B-4A43-8887-AC2D26856F4C}" srcId="{B568A352-E205-4DD3-80F5-F85AD5B4BD52}" destId="{99785D6E-4FA0-4BE8-AC57-6954E3B2BDB8}" srcOrd="1" destOrd="0" parTransId="{7013B15F-EBF8-48A9-A748-75BF2F37FDF0}" sibTransId="{A4A147B3-DDF7-4E0D-9265-B5314FD66D3A}"/>
    <dgm:cxn modelId="{33D0C278-7347-4AE9-81B2-C872B1752F88}" type="presOf" srcId="{1E5BD17E-3957-4134-A900-00514A008FB7}" destId="{B9211B8F-3848-4269-BC09-02806DA44183}" srcOrd="0" destOrd="0" presId="urn:microsoft.com/office/officeart/2005/8/layout/hierarchy3"/>
    <dgm:cxn modelId="{4B55017A-7D74-4CF7-8E1A-3AD3C843A7F6}" type="presOf" srcId="{4BA9CB99-5822-4B41-BC74-CCDD5A723753}" destId="{AD969DAE-7685-473B-9AE9-6C512F7581D2}" srcOrd="0" destOrd="0" presId="urn:microsoft.com/office/officeart/2005/8/layout/hierarchy3"/>
    <dgm:cxn modelId="{9949615A-4B18-48D0-B7D5-D54E012DBF8E}" type="presOf" srcId="{B568A352-E205-4DD3-80F5-F85AD5B4BD52}" destId="{8F4B2EC0-0A02-4A03-BE7A-7768DD85F97E}" srcOrd="0" destOrd="0" presId="urn:microsoft.com/office/officeart/2005/8/layout/hierarchy3"/>
    <dgm:cxn modelId="{1B2C937F-8D48-4040-A1E6-1BD5FDE5777C}" type="presOf" srcId="{B568A352-E205-4DD3-80F5-F85AD5B4BD52}" destId="{E47B9EFF-8CAD-47B5-B514-6E9C9D33BB81}" srcOrd="1" destOrd="0" presId="urn:microsoft.com/office/officeart/2005/8/layout/hierarchy3"/>
    <dgm:cxn modelId="{2D32A580-C9DA-45B1-B992-3742AA575002}" type="presOf" srcId="{7013B15F-EBF8-48A9-A748-75BF2F37FDF0}" destId="{9B5E87FB-F51D-4F8E-9DD7-E15D3F0C06FC}" srcOrd="0" destOrd="0" presId="urn:microsoft.com/office/officeart/2005/8/layout/hierarchy3"/>
    <dgm:cxn modelId="{8D465982-F594-4832-BCFB-E84571D7DB8A}" srcId="{7F8D93CE-1F81-48D3-8383-54A53FAAD2C1}" destId="{40AA472D-5553-4E57-B7D5-FFF99535CE19}" srcOrd="1" destOrd="0" parTransId="{DA2F93C9-FE50-443B-AD80-AD48D14D6254}" sibTransId="{E066FBEE-F6BD-4212-BA4C-16AF7372E796}"/>
    <dgm:cxn modelId="{5A2FB588-FC31-43AA-A0EC-AC70A6B54BE9}" type="presOf" srcId="{BFE9D79A-0ED5-4F1B-87C7-16F34BA9698F}" destId="{7FC01A98-9D2E-43DF-BEF7-2BFB2B8D28FE}" srcOrd="0" destOrd="0" presId="urn:microsoft.com/office/officeart/2005/8/layout/hierarchy3"/>
    <dgm:cxn modelId="{1133ED94-0AC2-4761-B3FF-77C32A67629D}" srcId="{27B05488-DE08-40A8-8D67-66A9A7AC8748}" destId="{E35FBA0B-EB2A-4A43-A33B-4E9623F3B4E4}" srcOrd="0" destOrd="0" parTransId="{7004DE2A-0889-4288-A1F1-7E36928323D7}" sibTransId="{3B5281EC-CECA-4E68-A516-5FE1E565D354}"/>
    <dgm:cxn modelId="{D31CFA97-5C63-4AF5-99A2-8E2C158F2EF9}" srcId="{B568A352-E205-4DD3-80F5-F85AD5B4BD52}" destId="{BF7C0926-DABC-4E60-BA99-A9AF0722E97C}" srcOrd="0" destOrd="0" parTransId="{DA80C11A-D0D5-46A6-9193-6FDDFD171504}" sibTransId="{83088D1F-2BEF-4B98-B8ED-DABAAD3EDAC8}"/>
    <dgm:cxn modelId="{5A816599-21E5-42C8-8542-41D91DAA214F}" type="presOf" srcId="{0481034A-9522-4A87-8721-C83439CDD64B}" destId="{FDE0F17A-A65B-44AC-A368-BCAFC4B3E86F}" srcOrd="0" destOrd="0" presId="urn:microsoft.com/office/officeart/2005/8/layout/hierarchy3"/>
    <dgm:cxn modelId="{FFF4679B-F57C-4833-A46A-413109B9C3E8}" type="presOf" srcId="{21B6C7E7-135D-4251-BA35-68AEB4D7A767}" destId="{4B7171AE-0414-4D2F-8A32-651390ED39FF}" srcOrd="0" destOrd="0" presId="urn:microsoft.com/office/officeart/2005/8/layout/hierarchy3"/>
    <dgm:cxn modelId="{84A5C1A4-C0B2-4900-85E2-6691ABEE5833}" srcId="{1E5BD17E-3957-4134-A900-00514A008FB7}" destId="{B568A352-E205-4DD3-80F5-F85AD5B4BD52}" srcOrd="2" destOrd="0" parTransId="{B57A8A38-F751-40E0-8034-4A5742EF2C3C}" sibTransId="{AF17001E-1BBE-47AA-BAA9-A20FFCE3D610}"/>
    <dgm:cxn modelId="{D4ADEFA5-95C0-48FA-BF3F-EDA8EB5D7EEA}" type="presOf" srcId="{40AA472D-5553-4E57-B7D5-FFF99535CE19}" destId="{EA252E6C-B258-426F-98D0-581F7B1BB944}" srcOrd="0" destOrd="0" presId="urn:microsoft.com/office/officeart/2005/8/layout/hierarchy3"/>
    <dgm:cxn modelId="{C5CAEAA6-91E0-4B3D-9E64-BBD381C97FB2}" type="presOf" srcId="{0481034A-9522-4A87-8721-C83439CDD64B}" destId="{53DF6D8A-2D85-4B66-9515-98E14CBBE1D7}" srcOrd="1" destOrd="0" presId="urn:microsoft.com/office/officeart/2005/8/layout/hierarchy3"/>
    <dgm:cxn modelId="{F94A63A7-E8ED-447C-957C-2CE321A998D2}" type="presOf" srcId="{4767DF07-73A6-4F55-B3D2-CE80A2C6045D}" destId="{C3D336A1-1798-4581-A62F-E2E663D4E21C}" srcOrd="0" destOrd="0" presId="urn:microsoft.com/office/officeart/2005/8/layout/hierarchy3"/>
    <dgm:cxn modelId="{47A9EEA8-4858-4E30-9A96-9157FC689AC2}" type="presOf" srcId="{3DEA02E3-D6CD-4BB1-B509-F79C832DEF7B}" destId="{7C09662A-05BF-4E26-9206-E4BE9FB8B339}" srcOrd="0" destOrd="0" presId="urn:microsoft.com/office/officeart/2005/8/layout/hierarchy3"/>
    <dgm:cxn modelId="{A499F4A9-DC3D-4D4B-8C08-8F93C270A7E3}" srcId="{7F8D93CE-1F81-48D3-8383-54A53FAAD2C1}" destId="{34A27F1E-D0C1-46E8-8860-B8E30714BDBC}" srcOrd="0" destOrd="0" parTransId="{DD39F56B-77B8-433B-B330-B127731E8452}" sibTransId="{BEDFF078-3982-45F7-9A30-A61899097A86}"/>
    <dgm:cxn modelId="{7EE7F1AB-67CA-4643-B90B-4061DEA35025}" type="presOf" srcId="{BF7C0926-DABC-4E60-BA99-A9AF0722E97C}" destId="{4B41E26A-A99B-442C-8E1D-DAC70A6F831C}" srcOrd="0" destOrd="0" presId="urn:microsoft.com/office/officeart/2005/8/layout/hierarchy3"/>
    <dgm:cxn modelId="{B25E56AF-4E12-42A6-A3E2-F2CCA87F9BB9}" srcId="{1E5BD17E-3957-4134-A900-00514A008FB7}" destId="{7F8D93CE-1F81-48D3-8383-54A53FAAD2C1}" srcOrd="3" destOrd="0" parTransId="{EC9152DC-DED6-4258-9400-EB9AC824BC6D}" sibTransId="{9D472CCD-8F99-4B5D-9050-1E44820E9060}"/>
    <dgm:cxn modelId="{63A150B0-6BAB-4281-A655-E1EDC2BC4E44}" type="presOf" srcId="{7F8D93CE-1F81-48D3-8383-54A53FAAD2C1}" destId="{C26BE451-6A76-40EF-BB86-0DCC4835BF9A}" srcOrd="1" destOrd="0" presId="urn:microsoft.com/office/officeart/2005/8/layout/hierarchy3"/>
    <dgm:cxn modelId="{0D1A05B2-E459-40C3-A258-8C082045A48D}" srcId="{27B05488-DE08-40A8-8D67-66A9A7AC8748}" destId="{4767DF07-73A6-4F55-B3D2-CE80A2C6045D}" srcOrd="1" destOrd="0" parTransId="{E37E20D6-3858-4BD7-8BB8-84FD187C8983}" sibTransId="{50C0187C-E2B6-47F2-8B66-2697AB44EF8F}"/>
    <dgm:cxn modelId="{A74995BA-D7C6-4E5F-BE88-AA81D9325F2A}" type="presOf" srcId="{27B05488-DE08-40A8-8D67-66A9A7AC8748}" destId="{2D1D7CC5-2125-4CC3-9AA1-53BD1FCFCDE1}" srcOrd="0" destOrd="0" presId="urn:microsoft.com/office/officeart/2005/8/layout/hierarchy3"/>
    <dgm:cxn modelId="{8A7020BD-1B0B-4914-966C-BC793154FB85}" type="presOf" srcId="{DD39F56B-77B8-433B-B330-B127731E8452}" destId="{EE04613C-5C0E-403F-BFA9-A7AC65A2C83C}" srcOrd="0" destOrd="0" presId="urn:microsoft.com/office/officeart/2005/8/layout/hierarchy3"/>
    <dgm:cxn modelId="{D82926C3-1207-4932-950A-B92575A62E29}" type="presOf" srcId="{7004DE2A-0889-4288-A1F1-7E36928323D7}" destId="{9DDB2417-72CE-4BC8-BDBC-7D08A1160D4D}" srcOrd="0" destOrd="0" presId="urn:microsoft.com/office/officeart/2005/8/layout/hierarchy3"/>
    <dgm:cxn modelId="{2FF0B9C4-D55F-4D02-876B-2C33FCE681EA}" type="presOf" srcId="{34A27F1E-D0C1-46E8-8860-B8E30714BDBC}" destId="{D5FC576E-58B4-4822-B6C8-A835CA544D5A}" srcOrd="0" destOrd="0" presId="urn:microsoft.com/office/officeart/2005/8/layout/hierarchy3"/>
    <dgm:cxn modelId="{5B77F7D2-A150-4BC3-ADFC-2B7DA06C06AD}" type="presOf" srcId="{B1317786-754B-40A2-85DF-1D6DE5F33CD7}" destId="{13E28A2A-DEAF-49A9-949F-F02D66600151}" srcOrd="0" destOrd="0" presId="urn:microsoft.com/office/officeart/2005/8/layout/hierarchy3"/>
    <dgm:cxn modelId="{B6A17BE0-E151-40C8-8085-ABF5EBB62674}" srcId="{0481034A-9522-4A87-8721-C83439CDD64B}" destId="{76869F57-3AA0-4223-B1EA-639A5F021557}" srcOrd="1" destOrd="0" parTransId="{BFE9D79A-0ED5-4F1B-87C7-16F34BA9698F}" sibTransId="{7AE61975-1A6E-4FDE-BC3E-0E5195D01851}"/>
    <dgm:cxn modelId="{18B4BBE0-E778-459B-8C6C-04EC74FFA9B7}" type="presOf" srcId="{27B05488-DE08-40A8-8D67-66A9A7AC8748}" destId="{A4DDF416-AC2C-411F-9F8C-A555C5BA89AD}" srcOrd="1" destOrd="0" presId="urn:microsoft.com/office/officeart/2005/8/layout/hierarchy3"/>
    <dgm:cxn modelId="{49D573E2-01DD-46DF-A275-AACDB8C2794A}" type="presOf" srcId="{E35FBA0B-EB2A-4A43-A33B-4E9623F3B4E4}" destId="{656F62F0-3AFE-448A-81B3-8A1A58BAE278}" srcOrd="0" destOrd="0" presId="urn:microsoft.com/office/officeart/2005/8/layout/hierarchy3"/>
    <dgm:cxn modelId="{9D28DFE7-FEA4-4F8E-8719-326BCAFDB464}" type="presOf" srcId="{99785D6E-4FA0-4BE8-AC57-6954E3B2BDB8}" destId="{62412C15-A62E-4A19-9671-7DCAF3CC0A83}" srcOrd="0" destOrd="0" presId="urn:microsoft.com/office/officeart/2005/8/layout/hierarchy3"/>
    <dgm:cxn modelId="{69A30CF6-B448-4FA7-9961-54966C066F50}" type="presOf" srcId="{343551F6-651A-4578-AAD7-B6F314F7E6E2}" destId="{4F02F982-1292-43B3-8B36-FB3137B12B3D}" srcOrd="0" destOrd="0" presId="urn:microsoft.com/office/officeart/2005/8/layout/hierarchy3"/>
    <dgm:cxn modelId="{461655F6-C716-4091-8397-F12A45CA4E0A}" srcId="{0481034A-9522-4A87-8721-C83439CDD64B}" destId="{4BA9CB99-5822-4B41-BC74-CCDD5A723753}" srcOrd="0" destOrd="0" parTransId="{343551F6-651A-4578-AAD7-B6F314F7E6E2}" sibTransId="{8D729D40-3D35-4CE3-8BE2-17B86842C42D}"/>
    <dgm:cxn modelId="{272F6CF8-F53E-42CA-9CE0-46516DC1A70B}" srcId="{1E5BD17E-3957-4134-A900-00514A008FB7}" destId="{0481034A-9522-4A87-8721-C83439CDD64B}" srcOrd="0" destOrd="0" parTransId="{D48E00D6-96E9-4FEB-A48A-E845BC077409}" sibTransId="{1B42AAFD-BE5B-4A30-8320-2D2A7BB7C8AB}"/>
    <dgm:cxn modelId="{319DA1FC-BFE1-4BB9-94CE-148FFD2231C2}" type="presParOf" srcId="{B9211B8F-3848-4269-BC09-02806DA44183}" destId="{C79DD6B5-716A-47BD-91E7-4C8A2ED6DBDD}" srcOrd="0" destOrd="0" presId="urn:microsoft.com/office/officeart/2005/8/layout/hierarchy3"/>
    <dgm:cxn modelId="{0982750A-E56F-4643-A4BE-944629D76D30}" type="presParOf" srcId="{C79DD6B5-716A-47BD-91E7-4C8A2ED6DBDD}" destId="{21BFD929-C4BB-4BFB-A22D-2751F3117570}" srcOrd="0" destOrd="0" presId="urn:microsoft.com/office/officeart/2005/8/layout/hierarchy3"/>
    <dgm:cxn modelId="{C8D2E4DF-30DB-42D8-A94E-F2BB36B1B170}" type="presParOf" srcId="{21BFD929-C4BB-4BFB-A22D-2751F3117570}" destId="{FDE0F17A-A65B-44AC-A368-BCAFC4B3E86F}" srcOrd="0" destOrd="0" presId="urn:microsoft.com/office/officeart/2005/8/layout/hierarchy3"/>
    <dgm:cxn modelId="{2EAE54FF-11B1-4A02-986B-5B0DE0525198}" type="presParOf" srcId="{21BFD929-C4BB-4BFB-A22D-2751F3117570}" destId="{53DF6D8A-2D85-4B66-9515-98E14CBBE1D7}" srcOrd="1" destOrd="0" presId="urn:microsoft.com/office/officeart/2005/8/layout/hierarchy3"/>
    <dgm:cxn modelId="{22A64E07-5473-42AA-8B31-4D8D4658E177}" type="presParOf" srcId="{C79DD6B5-716A-47BD-91E7-4C8A2ED6DBDD}" destId="{D8FD09A7-7240-4499-A52B-70D5C6E1FAE4}" srcOrd="1" destOrd="0" presId="urn:microsoft.com/office/officeart/2005/8/layout/hierarchy3"/>
    <dgm:cxn modelId="{AA3CA581-CFBE-48E7-B034-CE4402F0039C}" type="presParOf" srcId="{D8FD09A7-7240-4499-A52B-70D5C6E1FAE4}" destId="{4F02F982-1292-43B3-8B36-FB3137B12B3D}" srcOrd="0" destOrd="0" presId="urn:microsoft.com/office/officeart/2005/8/layout/hierarchy3"/>
    <dgm:cxn modelId="{D218783F-CFDB-4E49-BCBA-A8476D17FA46}" type="presParOf" srcId="{D8FD09A7-7240-4499-A52B-70D5C6E1FAE4}" destId="{AD969DAE-7685-473B-9AE9-6C512F7581D2}" srcOrd="1" destOrd="0" presId="urn:microsoft.com/office/officeart/2005/8/layout/hierarchy3"/>
    <dgm:cxn modelId="{5D629030-1ED7-458C-A946-9EB98C8F7873}" type="presParOf" srcId="{D8FD09A7-7240-4499-A52B-70D5C6E1FAE4}" destId="{7FC01A98-9D2E-43DF-BEF7-2BFB2B8D28FE}" srcOrd="2" destOrd="0" presId="urn:microsoft.com/office/officeart/2005/8/layout/hierarchy3"/>
    <dgm:cxn modelId="{3789FC0F-A8B7-42C7-8984-180189CAA538}" type="presParOf" srcId="{D8FD09A7-7240-4499-A52B-70D5C6E1FAE4}" destId="{EFEDFEA6-A391-4BBB-BFF6-FEEAF70F3221}" srcOrd="3" destOrd="0" presId="urn:microsoft.com/office/officeart/2005/8/layout/hierarchy3"/>
    <dgm:cxn modelId="{EBCB4188-968D-45A3-B2D4-1D9D4D5DD0E6}" type="presParOf" srcId="{D8FD09A7-7240-4499-A52B-70D5C6E1FAE4}" destId="{7C09662A-05BF-4E26-9206-E4BE9FB8B339}" srcOrd="4" destOrd="0" presId="urn:microsoft.com/office/officeart/2005/8/layout/hierarchy3"/>
    <dgm:cxn modelId="{C9A6BC2A-A527-41E3-9052-37E441E1283E}" type="presParOf" srcId="{D8FD09A7-7240-4499-A52B-70D5C6E1FAE4}" destId="{4B7171AE-0414-4D2F-8A32-651390ED39FF}" srcOrd="5" destOrd="0" presId="urn:microsoft.com/office/officeart/2005/8/layout/hierarchy3"/>
    <dgm:cxn modelId="{5AEA9909-923E-4ED8-8086-66FD85BA66BB}" type="presParOf" srcId="{B9211B8F-3848-4269-BC09-02806DA44183}" destId="{9054685A-D02B-47F3-AC80-CED9222A0275}" srcOrd="1" destOrd="0" presId="urn:microsoft.com/office/officeart/2005/8/layout/hierarchy3"/>
    <dgm:cxn modelId="{FE963726-A9CC-4497-BC7A-F9E07E9BF40E}" type="presParOf" srcId="{9054685A-D02B-47F3-AC80-CED9222A0275}" destId="{4B91B9EC-D4F9-4F0E-B10B-D3A2C09AE5BE}" srcOrd="0" destOrd="0" presId="urn:microsoft.com/office/officeart/2005/8/layout/hierarchy3"/>
    <dgm:cxn modelId="{E5D77B63-09DA-48F7-B899-BDC214B9E616}" type="presParOf" srcId="{4B91B9EC-D4F9-4F0E-B10B-D3A2C09AE5BE}" destId="{2D1D7CC5-2125-4CC3-9AA1-53BD1FCFCDE1}" srcOrd="0" destOrd="0" presId="urn:microsoft.com/office/officeart/2005/8/layout/hierarchy3"/>
    <dgm:cxn modelId="{5E9BE950-E6DD-449C-9CE2-15A9066BE3C5}" type="presParOf" srcId="{4B91B9EC-D4F9-4F0E-B10B-D3A2C09AE5BE}" destId="{A4DDF416-AC2C-411F-9F8C-A555C5BA89AD}" srcOrd="1" destOrd="0" presId="urn:microsoft.com/office/officeart/2005/8/layout/hierarchy3"/>
    <dgm:cxn modelId="{A6F7ADF9-4991-4B91-B83C-FB35F0533ACC}" type="presParOf" srcId="{9054685A-D02B-47F3-AC80-CED9222A0275}" destId="{4A1EA78F-27A9-469D-92A9-A04B307C9D94}" srcOrd="1" destOrd="0" presId="urn:microsoft.com/office/officeart/2005/8/layout/hierarchy3"/>
    <dgm:cxn modelId="{C8978123-3811-4095-9F69-4E7FAA4E5D80}" type="presParOf" srcId="{4A1EA78F-27A9-469D-92A9-A04B307C9D94}" destId="{9DDB2417-72CE-4BC8-BDBC-7D08A1160D4D}" srcOrd="0" destOrd="0" presId="urn:microsoft.com/office/officeart/2005/8/layout/hierarchy3"/>
    <dgm:cxn modelId="{2D3FF71F-B38F-4060-B2D8-4687EDF97F8D}" type="presParOf" srcId="{4A1EA78F-27A9-469D-92A9-A04B307C9D94}" destId="{656F62F0-3AFE-448A-81B3-8A1A58BAE278}" srcOrd="1" destOrd="0" presId="urn:microsoft.com/office/officeart/2005/8/layout/hierarchy3"/>
    <dgm:cxn modelId="{AA4410BE-6FC2-4562-BA11-37E77E85A4C7}" type="presParOf" srcId="{4A1EA78F-27A9-469D-92A9-A04B307C9D94}" destId="{92EC8452-52C5-4563-AD6E-7E7CD70AAB19}" srcOrd="2" destOrd="0" presId="urn:microsoft.com/office/officeart/2005/8/layout/hierarchy3"/>
    <dgm:cxn modelId="{EA6B1D13-AEA6-4452-830C-AB026B01542D}" type="presParOf" srcId="{4A1EA78F-27A9-469D-92A9-A04B307C9D94}" destId="{C3D336A1-1798-4581-A62F-E2E663D4E21C}" srcOrd="3" destOrd="0" presId="urn:microsoft.com/office/officeart/2005/8/layout/hierarchy3"/>
    <dgm:cxn modelId="{33B8DE65-6DAB-427F-B660-4EE704C32CE0}" type="presParOf" srcId="{4A1EA78F-27A9-469D-92A9-A04B307C9D94}" destId="{663EA281-025A-43F4-9B03-2EEF70989CAD}" srcOrd="4" destOrd="0" presId="urn:microsoft.com/office/officeart/2005/8/layout/hierarchy3"/>
    <dgm:cxn modelId="{B6BD4778-C063-41C1-8FCC-2965C487DF3F}" type="presParOf" srcId="{4A1EA78F-27A9-469D-92A9-A04B307C9D94}" destId="{13E28A2A-DEAF-49A9-949F-F02D66600151}" srcOrd="5" destOrd="0" presId="urn:microsoft.com/office/officeart/2005/8/layout/hierarchy3"/>
    <dgm:cxn modelId="{2E9F1EFF-8BAD-4A98-B874-FD2EC40197E1}" type="presParOf" srcId="{B9211B8F-3848-4269-BC09-02806DA44183}" destId="{EC406C87-C2D8-4F87-A8D1-97CB8E69D836}" srcOrd="2" destOrd="0" presId="urn:microsoft.com/office/officeart/2005/8/layout/hierarchy3"/>
    <dgm:cxn modelId="{1D7575CE-17AA-468D-B6CD-813768CB4A76}" type="presParOf" srcId="{EC406C87-C2D8-4F87-A8D1-97CB8E69D836}" destId="{2EF9687E-479A-446F-BB04-4B75996506BB}" srcOrd="0" destOrd="0" presId="urn:microsoft.com/office/officeart/2005/8/layout/hierarchy3"/>
    <dgm:cxn modelId="{BAD78413-DAEB-4937-9162-0BF282CF49B7}" type="presParOf" srcId="{2EF9687E-479A-446F-BB04-4B75996506BB}" destId="{8F4B2EC0-0A02-4A03-BE7A-7768DD85F97E}" srcOrd="0" destOrd="0" presId="urn:microsoft.com/office/officeart/2005/8/layout/hierarchy3"/>
    <dgm:cxn modelId="{92428E6A-1DFB-4338-9BF7-ED42147CE87F}" type="presParOf" srcId="{2EF9687E-479A-446F-BB04-4B75996506BB}" destId="{E47B9EFF-8CAD-47B5-B514-6E9C9D33BB81}" srcOrd="1" destOrd="0" presId="urn:microsoft.com/office/officeart/2005/8/layout/hierarchy3"/>
    <dgm:cxn modelId="{B1D4692B-4AA2-41F6-B75B-91DFF8A07E7D}" type="presParOf" srcId="{EC406C87-C2D8-4F87-A8D1-97CB8E69D836}" destId="{CFABDEAA-C915-4439-90C4-E9A00A08015E}" srcOrd="1" destOrd="0" presId="urn:microsoft.com/office/officeart/2005/8/layout/hierarchy3"/>
    <dgm:cxn modelId="{F7A28182-9DC6-48B1-88B2-59C23A887BE3}" type="presParOf" srcId="{CFABDEAA-C915-4439-90C4-E9A00A08015E}" destId="{78BF5861-AAE2-41D5-9045-B2C679E090A1}" srcOrd="0" destOrd="0" presId="urn:microsoft.com/office/officeart/2005/8/layout/hierarchy3"/>
    <dgm:cxn modelId="{E13ED385-ED54-4AD7-B44B-A2635FE0D5C5}" type="presParOf" srcId="{CFABDEAA-C915-4439-90C4-E9A00A08015E}" destId="{4B41E26A-A99B-442C-8E1D-DAC70A6F831C}" srcOrd="1" destOrd="0" presId="urn:microsoft.com/office/officeart/2005/8/layout/hierarchy3"/>
    <dgm:cxn modelId="{0DEC17F0-43CA-48F4-83AF-750DD8B9949B}" type="presParOf" srcId="{CFABDEAA-C915-4439-90C4-E9A00A08015E}" destId="{9B5E87FB-F51D-4F8E-9DD7-E15D3F0C06FC}" srcOrd="2" destOrd="0" presId="urn:microsoft.com/office/officeart/2005/8/layout/hierarchy3"/>
    <dgm:cxn modelId="{D573DBA5-4138-4C8B-932A-E67ABFFB1C17}" type="presParOf" srcId="{CFABDEAA-C915-4439-90C4-E9A00A08015E}" destId="{62412C15-A62E-4A19-9671-7DCAF3CC0A83}" srcOrd="3" destOrd="0" presId="urn:microsoft.com/office/officeart/2005/8/layout/hierarchy3"/>
    <dgm:cxn modelId="{1F685ED2-9A25-4975-BFF1-F849E8092CBF}" type="presParOf" srcId="{B9211B8F-3848-4269-BC09-02806DA44183}" destId="{DA66D702-7F28-4433-BE50-5F75EFE2DA83}" srcOrd="3" destOrd="0" presId="urn:microsoft.com/office/officeart/2005/8/layout/hierarchy3"/>
    <dgm:cxn modelId="{176A168F-80BB-47E7-BB2F-0693CE9D0BCE}" type="presParOf" srcId="{DA66D702-7F28-4433-BE50-5F75EFE2DA83}" destId="{5C8D297C-4B18-4F3A-BF85-B0F016A0075D}" srcOrd="0" destOrd="0" presId="urn:microsoft.com/office/officeart/2005/8/layout/hierarchy3"/>
    <dgm:cxn modelId="{63FCB439-6C3D-4E1D-8732-A596F13F63FF}" type="presParOf" srcId="{5C8D297C-4B18-4F3A-BF85-B0F016A0075D}" destId="{D7488D3D-7D3E-40DE-A042-8D3F3B6B40C1}" srcOrd="0" destOrd="0" presId="urn:microsoft.com/office/officeart/2005/8/layout/hierarchy3"/>
    <dgm:cxn modelId="{88194212-DCC9-458F-B648-CAB35411AB9D}" type="presParOf" srcId="{5C8D297C-4B18-4F3A-BF85-B0F016A0075D}" destId="{C26BE451-6A76-40EF-BB86-0DCC4835BF9A}" srcOrd="1" destOrd="0" presId="urn:microsoft.com/office/officeart/2005/8/layout/hierarchy3"/>
    <dgm:cxn modelId="{DAF2C97B-8BBE-4BC9-B0EC-5B84552374FB}" type="presParOf" srcId="{DA66D702-7F28-4433-BE50-5F75EFE2DA83}" destId="{B6F2636A-B8A5-4A45-AF22-755FDD53EAAC}" srcOrd="1" destOrd="0" presId="urn:microsoft.com/office/officeart/2005/8/layout/hierarchy3"/>
    <dgm:cxn modelId="{25B5422C-F5AD-4988-8019-F47A3DFAFE9A}" type="presParOf" srcId="{B6F2636A-B8A5-4A45-AF22-755FDD53EAAC}" destId="{EE04613C-5C0E-403F-BFA9-A7AC65A2C83C}" srcOrd="0" destOrd="0" presId="urn:microsoft.com/office/officeart/2005/8/layout/hierarchy3"/>
    <dgm:cxn modelId="{5A6BE9F9-1570-47AD-8F94-8A395574A99B}" type="presParOf" srcId="{B6F2636A-B8A5-4A45-AF22-755FDD53EAAC}" destId="{D5FC576E-58B4-4822-B6C8-A835CA544D5A}" srcOrd="1" destOrd="0" presId="urn:microsoft.com/office/officeart/2005/8/layout/hierarchy3"/>
    <dgm:cxn modelId="{76C12884-A944-4B62-9EA2-C0F8EC5BEC56}" type="presParOf" srcId="{B6F2636A-B8A5-4A45-AF22-755FDD53EAAC}" destId="{BD966531-5813-48E3-88DB-7FCAE1C529FD}" srcOrd="2" destOrd="0" presId="urn:microsoft.com/office/officeart/2005/8/layout/hierarchy3"/>
    <dgm:cxn modelId="{1FEF71DF-A9B5-46A9-86E1-EB9BF14F3A73}" type="presParOf" srcId="{B6F2636A-B8A5-4A45-AF22-755FDD53EAAC}" destId="{EA252E6C-B258-426F-98D0-581F7B1BB944}"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73C7B8-5CFD-4E1B-874A-32F7AAD580E6}"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GB"/>
        </a:p>
      </dgm:t>
    </dgm:pt>
    <dgm:pt modelId="{EE5AF7E2-FFA5-4C4D-8662-82AA6C8A3658}">
      <dgm:prSet phldrT="[Text]" custT="1"/>
      <dgm:spPr>
        <a:solidFill>
          <a:srgbClr val="500778"/>
        </a:solidFill>
      </dgm:spPr>
      <dgm:t>
        <a:bodyPr/>
        <a:lstStyle/>
        <a:p>
          <a:r>
            <a:rPr lang="en-GB" sz="2400" b="1">
              <a:latin typeface="Arial" panose="020B0604020202020204" pitchFamily="34" charset="0"/>
              <a:cs typeface="Arial" panose="020B0604020202020204" pitchFamily="34" charset="0"/>
            </a:rPr>
            <a:t>Winter</a:t>
          </a:r>
        </a:p>
        <a:p>
          <a:r>
            <a:rPr lang="en-GB" sz="1800">
              <a:latin typeface="Arial" panose="020B0604020202020204" pitchFamily="34" charset="0"/>
              <a:cs typeface="Arial" panose="020B0604020202020204" pitchFamily="34" charset="0"/>
            </a:rPr>
            <a:t>Finalise, launch and support LOCs to adopt and adapt (Forums &amp; Advancement Leads)</a:t>
          </a:r>
          <a:endParaRPr lang="en-GB" sz="1800" b="1">
            <a:latin typeface="Arial" panose="020B0604020202020204" pitchFamily="34" charset="0"/>
            <a:cs typeface="Arial" panose="020B0604020202020204" pitchFamily="34" charset="0"/>
          </a:endParaRPr>
        </a:p>
      </dgm:t>
    </dgm:pt>
    <dgm:pt modelId="{D3F9AC84-0F72-44CA-9CB1-267115574693}" type="parTrans" cxnId="{C73E7C1C-79D1-42E7-8DA9-26203417ABDB}">
      <dgm:prSet/>
      <dgm:spPr/>
      <dgm:t>
        <a:bodyPr/>
        <a:lstStyle/>
        <a:p>
          <a:endParaRPr lang="en-GB">
            <a:latin typeface="Arial" panose="020B0604020202020204" pitchFamily="34" charset="0"/>
            <a:cs typeface="Arial" panose="020B0604020202020204" pitchFamily="34" charset="0"/>
          </a:endParaRPr>
        </a:p>
      </dgm:t>
    </dgm:pt>
    <dgm:pt modelId="{D10C5B72-4B12-4610-AA99-7FCFBCDF22C1}" type="sibTrans" cxnId="{C73E7C1C-79D1-42E7-8DA9-26203417ABDB}">
      <dgm:prSet/>
      <dgm:spPr/>
      <dgm:t>
        <a:bodyPr/>
        <a:lstStyle/>
        <a:p>
          <a:endParaRPr lang="en-GB">
            <a:latin typeface="Arial" panose="020B0604020202020204" pitchFamily="34" charset="0"/>
            <a:cs typeface="Arial" panose="020B0604020202020204" pitchFamily="34" charset="0"/>
          </a:endParaRPr>
        </a:p>
      </dgm:t>
    </dgm:pt>
    <dgm:pt modelId="{69AD829F-B127-4341-A1EB-5A98EC3ABCF3}">
      <dgm:prSet phldrT="[Text]" custT="1"/>
      <dgm:spPr>
        <a:solidFill>
          <a:srgbClr val="CEDC00"/>
        </a:solidFill>
      </dgm:spPr>
      <dgm:t>
        <a:bodyPr/>
        <a:lstStyle/>
        <a:p>
          <a:r>
            <a:rPr lang="en-GB" sz="2400" b="1">
              <a:solidFill>
                <a:schemeClr val="tx1"/>
              </a:solidFill>
              <a:latin typeface="Arial" panose="020B0604020202020204" pitchFamily="34" charset="0"/>
              <a:cs typeface="Arial" panose="020B0604020202020204" pitchFamily="34" charset="0"/>
            </a:rPr>
            <a:t>Autumn</a:t>
          </a:r>
        </a:p>
        <a:p>
          <a:r>
            <a:rPr lang="en-GB" sz="1800">
              <a:solidFill>
                <a:schemeClr val="tx1"/>
              </a:solidFill>
              <a:latin typeface="Arial" panose="020B0604020202020204" pitchFamily="34" charset="0"/>
              <a:cs typeface="Arial" panose="020B0604020202020204" pitchFamily="34" charset="0"/>
            </a:rPr>
            <a:t>Consult further,   co-develop and test template Schedules with LOCs (Reference Group &amp; ROCs)</a:t>
          </a:r>
        </a:p>
      </dgm:t>
    </dgm:pt>
    <dgm:pt modelId="{CA909757-9A3C-4302-943F-72EA25C2CEDC}" type="parTrans" cxnId="{4BDC2DD7-FD8B-41D6-97C4-64FBED4FEA5D}">
      <dgm:prSet/>
      <dgm:spPr/>
      <dgm:t>
        <a:bodyPr/>
        <a:lstStyle/>
        <a:p>
          <a:endParaRPr lang="en-GB">
            <a:latin typeface="Arial" panose="020B0604020202020204" pitchFamily="34" charset="0"/>
            <a:cs typeface="Arial" panose="020B0604020202020204" pitchFamily="34" charset="0"/>
          </a:endParaRPr>
        </a:p>
      </dgm:t>
    </dgm:pt>
    <dgm:pt modelId="{64430ADB-D50F-4C2B-A658-E3D1D7108960}" type="sibTrans" cxnId="{4BDC2DD7-FD8B-41D6-97C4-64FBED4FEA5D}">
      <dgm:prSet/>
      <dgm:spPr/>
      <dgm:t>
        <a:bodyPr/>
        <a:lstStyle/>
        <a:p>
          <a:endParaRPr lang="en-GB">
            <a:latin typeface="Arial" panose="020B0604020202020204" pitchFamily="34" charset="0"/>
            <a:cs typeface="Arial" panose="020B0604020202020204" pitchFamily="34" charset="0"/>
          </a:endParaRPr>
        </a:p>
      </dgm:t>
    </dgm:pt>
    <dgm:pt modelId="{7BEBC268-32C0-48C2-B363-F05235054240}">
      <dgm:prSet phldrT="[Text]" custT="1"/>
      <dgm:spPr>
        <a:solidFill>
          <a:srgbClr val="00AEC7"/>
        </a:solidFill>
      </dgm:spPr>
      <dgm:t>
        <a:bodyPr/>
        <a:lstStyle/>
        <a:p>
          <a:r>
            <a:rPr lang="en-GB" sz="2400" b="1">
              <a:solidFill>
                <a:schemeClr val="bg1"/>
              </a:solidFill>
              <a:latin typeface="Arial" panose="020B0604020202020204" pitchFamily="34" charset="0"/>
              <a:cs typeface="Arial" panose="020B0604020202020204" pitchFamily="34" charset="0"/>
            </a:rPr>
            <a:t>Spring</a:t>
          </a:r>
        </a:p>
        <a:p>
          <a:r>
            <a:rPr lang="en-GB" sz="1800" b="0">
              <a:solidFill>
                <a:schemeClr val="bg1"/>
              </a:solidFill>
              <a:latin typeface="Arial" panose="020B0604020202020204" pitchFamily="34" charset="0"/>
              <a:cs typeface="Arial" panose="020B0604020202020204" pitchFamily="34" charset="0"/>
            </a:rPr>
            <a:t>LOCs start to embed new Model Constitution with LOCSU support (AGMs).</a:t>
          </a:r>
        </a:p>
        <a:p>
          <a:endParaRPr lang="en-GB" sz="2000" b="1">
            <a:latin typeface="Arial" panose="020B0604020202020204" pitchFamily="34" charset="0"/>
            <a:cs typeface="Arial" panose="020B0604020202020204" pitchFamily="34" charset="0"/>
          </a:endParaRPr>
        </a:p>
      </dgm:t>
    </dgm:pt>
    <dgm:pt modelId="{A19AA8BA-0027-4B81-8E4A-7F955F2D6D3D}" type="parTrans" cxnId="{57148C6D-DF4B-47B7-8D60-2F6D168F2463}">
      <dgm:prSet/>
      <dgm:spPr/>
      <dgm:t>
        <a:bodyPr/>
        <a:lstStyle/>
        <a:p>
          <a:endParaRPr lang="en-GB">
            <a:latin typeface="Arial" panose="020B0604020202020204" pitchFamily="34" charset="0"/>
            <a:cs typeface="Arial" panose="020B0604020202020204" pitchFamily="34" charset="0"/>
          </a:endParaRPr>
        </a:p>
      </dgm:t>
    </dgm:pt>
    <dgm:pt modelId="{D12789CF-E606-4B7E-8DEA-98B3C08B0E28}" type="sibTrans" cxnId="{57148C6D-DF4B-47B7-8D60-2F6D168F2463}">
      <dgm:prSet/>
      <dgm:spPr/>
      <dgm:t>
        <a:bodyPr/>
        <a:lstStyle/>
        <a:p>
          <a:endParaRPr lang="en-GB">
            <a:latin typeface="Arial" panose="020B0604020202020204" pitchFamily="34" charset="0"/>
            <a:cs typeface="Arial" panose="020B0604020202020204" pitchFamily="34" charset="0"/>
          </a:endParaRPr>
        </a:p>
      </dgm:t>
    </dgm:pt>
    <dgm:pt modelId="{6E178DA4-5E15-4C58-A9C8-02B7AB4B8A45}" type="pres">
      <dgm:prSet presAssocID="{4D73C7B8-5CFD-4E1B-874A-32F7AAD580E6}" presName="Name0" presStyleCnt="0">
        <dgm:presLayoutVars>
          <dgm:dir/>
          <dgm:resizeHandles val="exact"/>
        </dgm:presLayoutVars>
      </dgm:prSet>
      <dgm:spPr/>
    </dgm:pt>
    <dgm:pt modelId="{746055ED-0906-40A4-8B67-DDB41B742B09}" type="pres">
      <dgm:prSet presAssocID="{69AD829F-B127-4341-A1EB-5A98EC3ABCF3}" presName="composite" presStyleCnt="0"/>
      <dgm:spPr/>
    </dgm:pt>
    <dgm:pt modelId="{73F22C69-1008-4B38-978D-BE9F8FDF88A9}" type="pres">
      <dgm:prSet presAssocID="{69AD829F-B127-4341-A1EB-5A98EC3ABCF3}" presName="imagSh"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Yellow and red autumn leaves background"/>
        </a:ext>
      </dgm:extLst>
    </dgm:pt>
    <dgm:pt modelId="{F16B7856-172A-4D93-A2F8-9BECAE9D829D}" type="pres">
      <dgm:prSet presAssocID="{69AD829F-B127-4341-A1EB-5A98EC3ABCF3}" presName="txNode" presStyleLbl="node1" presStyleIdx="0" presStyleCnt="3" custScaleY="105713" custLinFactNeighborX="279" custLinFactNeighborY="21069">
        <dgm:presLayoutVars>
          <dgm:bulletEnabled val="1"/>
        </dgm:presLayoutVars>
      </dgm:prSet>
      <dgm:spPr/>
    </dgm:pt>
    <dgm:pt modelId="{C3B8D4DC-13E5-4397-8DE4-0AAE811E05CA}" type="pres">
      <dgm:prSet presAssocID="{64430ADB-D50F-4C2B-A658-E3D1D7108960}" presName="sibTrans" presStyleLbl="sibTrans2D1" presStyleIdx="0" presStyleCnt="2"/>
      <dgm:spPr/>
    </dgm:pt>
    <dgm:pt modelId="{34B6609F-BC2D-4FD6-942A-075024262AB5}" type="pres">
      <dgm:prSet presAssocID="{64430ADB-D50F-4C2B-A658-E3D1D7108960}" presName="connTx" presStyleLbl="sibTrans2D1" presStyleIdx="0" presStyleCnt="2"/>
      <dgm:spPr/>
    </dgm:pt>
    <dgm:pt modelId="{A49EFF1E-22B5-4F02-BCA2-2183257D6710}" type="pres">
      <dgm:prSet presAssocID="{EE5AF7E2-FFA5-4C4D-8662-82AA6C8A3658}" presName="composite" presStyleCnt="0"/>
      <dgm:spPr/>
    </dgm:pt>
    <dgm:pt modelId="{DAF15F8D-AEE9-4135-8132-3125A94DEB3A}" type="pres">
      <dgm:prSet presAssocID="{EE5AF7E2-FFA5-4C4D-8662-82AA6C8A3658}" presName="imagSh" presStyleLbl="bgImgPlace1" presStyleIdx="1" presStyleCnt="3"/>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Close-up of frozen flowers"/>
        </a:ext>
      </dgm:extLst>
    </dgm:pt>
    <dgm:pt modelId="{0437B10B-897E-4961-AE5E-E9E0EBF620DF}" type="pres">
      <dgm:prSet presAssocID="{EE5AF7E2-FFA5-4C4D-8662-82AA6C8A3658}" presName="txNode" presStyleLbl="node1" presStyleIdx="1" presStyleCnt="3" custScaleY="105550" custLinFactNeighborY="30380">
        <dgm:presLayoutVars>
          <dgm:bulletEnabled val="1"/>
        </dgm:presLayoutVars>
      </dgm:prSet>
      <dgm:spPr/>
    </dgm:pt>
    <dgm:pt modelId="{8953AF5F-E498-4B0C-90FF-506626F55B6F}" type="pres">
      <dgm:prSet presAssocID="{D10C5B72-4B12-4610-AA99-7FCFBCDF22C1}" presName="sibTrans" presStyleLbl="sibTrans2D1" presStyleIdx="1" presStyleCnt="2"/>
      <dgm:spPr/>
    </dgm:pt>
    <dgm:pt modelId="{374085F1-42AA-4DEF-A51D-7E2AFB772ED2}" type="pres">
      <dgm:prSet presAssocID="{D10C5B72-4B12-4610-AA99-7FCFBCDF22C1}" presName="connTx" presStyleLbl="sibTrans2D1" presStyleIdx="1" presStyleCnt="2"/>
      <dgm:spPr/>
    </dgm:pt>
    <dgm:pt modelId="{7C04E4BB-F11C-4A42-852B-E0B491F3ACE4}" type="pres">
      <dgm:prSet presAssocID="{7BEBC268-32C0-48C2-B363-F05235054240}" presName="composite" presStyleCnt="0"/>
      <dgm:spPr/>
    </dgm:pt>
    <dgm:pt modelId="{5E77F983-54F5-4FBA-A081-75D3788E86B8}" type="pres">
      <dgm:prSet presAssocID="{7BEBC268-32C0-48C2-B363-F05235054240}" presName="imagSh" presStyleLbl="bgImgPlace1" presStyleIdx="2" presStyleCnt="3" custLinFactNeighborX="745" custLinFactNeighborY="2897"/>
      <dgm:spPr>
        <a:blipFill>
          <a:blip xmlns:r="http://schemas.openxmlformats.org/officeDocument/2006/relationships" r:embed="rId3"/>
          <a:srcRect/>
          <a:stretch>
            <a:fillRect l="-25000" r="-25000"/>
          </a:stretch>
        </a:blipFill>
      </dgm:spPr>
    </dgm:pt>
    <dgm:pt modelId="{A1CAC90B-1A7C-49E2-85B3-660AEE336E48}" type="pres">
      <dgm:prSet presAssocID="{7BEBC268-32C0-48C2-B363-F05235054240}" presName="txNode" presStyleLbl="node1" presStyleIdx="2" presStyleCnt="3" custScaleY="104951" custLinFactNeighborY="30380">
        <dgm:presLayoutVars>
          <dgm:bulletEnabled val="1"/>
        </dgm:presLayoutVars>
      </dgm:prSet>
      <dgm:spPr/>
    </dgm:pt>
  </dgm:ptLst>
  <dgm:cxnLst>
    <dgm:cxn modelId="{C73E7C1C-79D1-42E7-8DA9-26203417ABDB}" srcId="{4D73C7B8-5CFD-4E1B-874A-32F7AAD580E6}" destId="{EE5AF7E2-FFA5-4C4D-8662-82AA6C8A3658}" srcOrd="1" destOrd="0" parTransId="{D3F9AC84-0F72-44CA-9CB1-267115574693}" sibTransId="{D10C5B72-4B12-4610-AA99-7FCFBCDF22C1}"/>
    <dgm:cxn modelId="{6ADD843F-E810-4366-A5DE-0B9E1AF7D22C}" type="presOf" srcId="{D10C5B72-4B12-4610-AA99-7FCFBCDF22C1}" destId="{8953AF5F-E498-4B0C-90FF-506626F55B6F}" srcOrd="0" destOrd="0" presId="urn:microsoft.com/office/officeart/2005/8/layout/hProcess10"/>
    <dgm:cxn modelId="{3242FF67-8320-4DAC-BCF2-1730B9EC9BA2}" type="presOf" srcId="{D10C5B72-4B12-4610-AA99-7FCFBCDF22C1}" destId="{374085F1-42AA-4DEF-A51D-7E2AFB772ED2}" srcOrd="1" destOrd="0" presId="urn:microsoft.com/office/officeart/2005/8/layout/hProcess10"/>
    <dgm:cxn modelId="{57148C6D-DF4B-47B7-8D60-2F6D168F2463}" srcId="{4D73C7B8-5CFD-4E1B-874A-32F7AAD580E6}" destId="{7BEBC268-32C0-48C2-B363-F05235054240}" srcOrd="2" destOrd="0" parTransId="{A19AA8BA-0027-4B81-8E4A-7F955F2D6D3D}" sibTransId="{D12789CF-E606-4B7E-8DEA-98B3C08B0E28}"/>
    <dgm:cxn modelId="{8EA59B52-061B-4FD6-B5A5-66F0FE778EA7}" type="presOf" srcId="{EE5AF7E2-FFA5-4C4D-8662-82AA6C8A3658}" destId="{0437B10B-897E-4961-AE5E-E9E0EBF620DF}" srcOrd="0" destOrd="0" presId="urn:microsoft.com/office/officeart/2005/8/layout/hProcess10"/>
    <dgm:cxn modelId="{C6E64B56-D1F3-4A3F-83CD-B518FE5E1CEC}" type="presOf" srcId="{4D73C7B8-5CFD-4E1B-874A-32F7AAD580E6}" destId="{6E178DA4-5E15-4C58-A9C8-02B7AB4B8A45}" srcOrd="0" destOrd="0" presId="urn:microsoft.com/office/officeart/2005/8/layout/hProcess10"/>
    <dgm:cxn modelId="{FF353D78-F028-48D3-94D4-5DBFFDE93F7B}" type="presOf" srcId="{7BEBC268-32C0-48C2-B363-F05235054240}" destId="{A1CAC90B-1A7C-49E2-85B3-660AEE336E48}" srcOrd="0" destOrd="0" presId="urn:microsoft.com/office/officeart/2005/8/layout/hProcess10"/>
    <dgm:cxn modelId="{FEE0E39E-84DA-4582-8E4B-20DAC604BD08}" type="presOf" srcId="{69AD829F-B127-4341-A1EB-5A98EC3ABCF3}" destId="{F16B7856-172A-4D93-A2F8-9BECAE9D829D}" srcOrd="0" destOrd="0" presId="urn:microsoft.com/office/officeart/2005/8/layout/hProcess10"/>
    <dgm:cxn modelId="{F68EEFBB-D79E-4308-8F33-6EA8A8EF5269}" type="presOf" srcId="{64430ADB-D50F-4C2B-A658-E3D1D7108960}" destId="{C3B8D4DC-13E5-4397-8DE4-0AAE811E05CA}" srcOrd="0" destOrd="0" presId="urn:microsoft.com/office/officeart/2005/8/layout/hProcess10"/>
    <dgm:cxn modelId="{4BDC2DD7-FD8B-41D6-97C4-64FBED4FEA5D}" srcId="{4D73C7B8-5CFD-4E1B-874A-32F7AAD580E6}" destId="{69AD829F-B127-4341-A1EB-5A98EC3ABCF3}" srcOrd="0" destOrd="0" parTransId="{CA909757-9A3C-4302-943F-72EA25C2CEDC}" sibTransId="{64430ADB-D50F-4C2B-A658-E3D1D7108960}"/>
    <dgm:cxn modelId="{976248E8-6DA6-460B-8186-9DF6824760E2}" type="presOf" srcId="{64430ADB-D50F-4C2B-A658-E3D1D7108960}" destId="{34B6609F-BC2D-4FD6-942A-075024262AB5}" srcOrd="1" destOrd="0" presId="urn:microsoft.com/office/officeart/2005/8/layout/hProcess10"/>
    <dgm:cxn modelId="{68142F30-F5E0-45A0-B4AE-5D21ED1314F3}" type="presParOf" srcId="{6E178DA4-5E15-4C58-A9C8-02B7AB4B8A45}" destId="{746055ED-0906-40A4-8B67-DDB41B742B09}" srcOrd="0" destOrd="0" presId="urn:microsoft.com/office/officeart/2005/8/layout/hProcess10"/>
    <dgm:cxn modelId="{B6E30F68-845B-4F83-A8F7-932BFCC60D95}" type="presParOf" srcId="{746055ED-0906-40A4-8B67-DDB41B742B09}" destId="{73F22C69-1008-4B38-978D-BE9F8FDF88A9}" srcOrd="0" destOrd="0" presId="urn:microsoft.com/office/officeart/2005/8/layout/hProcess10"/>
    <dgm:cxn modelId="{3829C2AA-949C-435C-B683-DBC9D929E1D1}" type="presParOf" srcId="{746055ED-0906-40A4-8B67-DDB41B742B09}" destId="{F16B7856-172A-4D93-A2F8-9BECAE9D829D}" srcOrd="1" destOrd="0" presId="urn:microsoft.com/office/officeart/2005/8/layout/hProcess10"/>
    <dgm:cxn modelId="{79ECDFD3-35D6-4054-B9AE-D74166BFFFEF}" type="presParOf" srcId="{6E178DA4-5E15-4C58-A9C8-02B7AB4B8A45}" destId="{C3B8D4DC-13E5-4397-8DE4-0AAE811E05CA}" srcOrd="1" destOrd="0" presId="urn:microsoft.com/office/officeart/2005/8/layout/hProcess10"/>
    <dgm:cxn modelId="{4535419D-EE01-4092-AB88-6EAC380113BD}" type="presParOf" srcId="{C3B8D4DC-13E5-4397-8DE4-0AAE811E05CA}" destId="{34B6609F-BC2D-4FD6-942A-075024262AB5}" srcOrd="0" destOrd="0" presId="urn:microsoft.com/office/officeart/2005/8/layout/hProcess10"/>
    <dgm:cxn modelId="{615C6302-B1DB-49D2-AA12-1BBA7BA18CB7}" type="presParOf" srcId="{6E178DA4-5E15-4C58-A9C8-02B7AB4B8A45}" destId="{A49EFF1E-22B5-4F02-BCA2-2183257D6710}" srcOrd="2" destOrd="0" presId="urn:microsoft.com/office/officeart/2005/8/layout/hProcess10"/>
    <dgm:cxn modelId="{37DFAB76-92F2-49EC-A399-E6C9B940BA04}" type="presParOf" srcId="{A49EFF1E-22B5-4F02-BCA2-2183257D6710}" destId="{DAF15F8D-AEE9-4135-8132-3125A94DEB3A}" srcOrd="0" destOrd="0" presId="urn:microsoft.com/office/officeart/2005/8/layout/hProcess10"/>
    <dgm:cxn modelId="{34422336-5120-4B17-B8CC-C5CC5460C491}" type="presParOf" srcId="{A49EFF1E-22B5-4F02-BCA2-2183257D6710}" destId="{0437B10B-897E-4961-AE5E-E9E0EBF620DF}" srcOrd="1" destOrd="0" presId="urn:microsoft.com/office/officeart/2005/8/layout/hProcess10"/>
    <dgm:cxn modelId="{7807FBE0-63AD-4CEA-A7C6-1E6B5C335145}" type="presParOf" srcId="{6E178DA4-5E15-4C58-A9C8-02B7AB4B8A45}" destId="{8953AF5F-E498-4B0C-90FF-506626F55B6F}" srcOrd="3" destOrd="0" presId="urn:microsoft.com/office/officeart/2005/8/layout/hProcess10"/>
    <dgm:cxn modelId="{EC7A76A6-D8F0-4B61-8446-2EF2185E9920}" type="presParOf" srcId="{8953AF5F-E498-4B0C-90FF-506626F55B6F}" destId="{374085F1-42AA-4DEF-A51D-7E2AFB772ED2}" srcOrd="0" destOrd="0" presId="urn:microsoft.com/office/officeart/2005/8/layout/hProcess10"/>
    <dgm:cxn modelId="{8722BB06-DA2D-4F01-8470-061CC3139DF1}" type="presParOf" srcId="{6E178DA4-5E15-4C58-A9C8-02B7AB4B8A45}" destId="{7C04E4BB-F11C-4A42-852B-E0B491F3ACE4}" srcOrd="4" destOrd="0" presId="urn:microsoft.com/office/officeart/2005/8/layout/hProcess10"/>
    <dgm:cxn modelId="{CE0FFB31-277A-4286-9361-E6C372E4BED6}" type="presParOf" srcId="{7C04E4BB-F11C-4A42-852B-E0B491F3ACE4}" destId="{5E77F983-54F5-4FBA-A081-75D3788E86B8}" srcOrd="0" destOrd="0" presId="urn:microsoft.com/office/officeart/2005/8/layout/hProcess10"/>
    <dgm:cxn modelId="{31FCD25C-5CF9-40C7-9EFA-5C85DF42B8D5}" type="presParOf" srcId="{7C04E4BB-F11C-4A42-852B-E0B491F3ACE4}" destId="{A1CAC90B-1A7C-49E2-85B3-660AEE336E48}"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CCC8DE-E384-4C49-AE72-E8477AA863B9}" type="doc">
      <dgm:prSet loTypeId="urn:microsoft.com/office/officeart/2005/8/layout/radial6" loCatId="cycle" qsTypeId="urn:microsoft.com/office/officeart/2005/8/quickstyle/simple1" qsCatId="simple" csTypeId="urn:microsoft.com/office/officeart/2005/8/colors/colorful2" csCatId="colorful" phldr="1"/>
      <dgm:spPr/>
      <dgm:t>
        <a:bodyPr/>
        <a:lstStyle/>
        <a:p>
          <a:endParaRPr lang="en-GB"/>
        </a:p>
      </dgm:t>
    </dgm:pt>
    <dgm:pt modelId="{C5450551-C8CF-465E-8DB5-FA5EA9C6AF98}">
      <dgm:prSet phldrT="[Text]"/>
      <dgm:spPr>
        <a:xfrm>
          <a:off x="2657808" y="896734"/>
          <a:ext cx="1450766" cy="1597840"/>
        </a:xfrm>
        <a:solidFill>
          <a:srgbClr val="016C41">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GB">
              <a:solidFill>
                <a:srgbClr val="FFFFFF"/>
              </a:solidFill>
              <a:latin typeface="Specsavers"/>
              <a:ea typeface="+mn-ea"/>
              <a:cs typeface="+mn-cs"/>
            </a:rPr>
            <a:t>Facts </a:t>
          </a:r>
        </a:p>
      </dgm:t>
    </dgm:pt>
    <dgm:pt modelId="{FF45AA70-EC50-4674-8BA5-2E394060420D}" type="parTrans" cxnId="{105586A9-E3DB-4E50-AA81-9DC070FFBB0F}">
      <dgm:prSet/>
      <dgm:spPr/>
      <dgm:t>
        <a:bodyPr/>
        <a:lstStyle/>
        <a:p>
          <a:endParaRPr lang="en-GB"/>
        </a:p>
      </dgm:t>
    </dgm:pt>
    <dgm:pt modelId="{578B47E4-340E-4B2B-8801-A97E4C3A0F59}" type="sibTrans" cxnId="{105586A9-E3DB-4E50-AA81-9DC070FFBB0F}">
      <dgm:prSet/>
      <dgm:spPr/>
      <dgm:t>
        <a:bodyPr/>
        <a:lstStyle/>
        <a:p>
          <a:endParaRPr lang="en-GB"/>
        </a:p>
      </dgm:t>
    </dgm:pt>
    <dgm:pt modelId="{33128F83-3D07-4A8F-86C8-99DC1B55B936}">
      <dgm:prSet phldrT="[Text]" custT="1"/>
      <dgm:spPr>
        <a:xfrm>
          <a:off x="2387010" y="0"/>
          <a:ext cx="2200475" cy="839869"/>
        </a:xfrm>
        <a:solidFill>
          <a:srgbClr val="3BAA34">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GB" sz="2400">
              <a:solidFill>
                <a:srgbClr val="FFFFFF"/>
              </a:solidFill>
              <a:latin typeface="Specsavers"/>
              <a:ea typeface="+mn-ea"/>
              <a:cs typeface="+mn-cs"/>
            </a:rPr>
            <a:t>Apologise</a:t>
          </a:r>
          <a:r>
            <a:rPr lang="en-GB" sz="2800">
              <a:solidFill>
                <a:srgbClr val="FFFFFF"/>
              </a:solidFill>
              <a:latin typeface="Specsavers"/>
              <a:ea typeface="+mn-ea"/>
              <a:cs typeface="+mn-cs"/>
            </a:rPr>
            <a:t> </a:t>
          </a:r>
        </a:p>
      </dgm:t>
    </dgm:pt>
    <dgm:pt modelId="{C5DB061D-D6CF-4F5E-A349-917F1EAE2B6A}" type="parTrans" cxnId="{16F7C262-B18C-4999-9153-BDC86C4FEE0D}">
      <dgm:prSet/>
      <dgm:spPr/>
      <dgm:t>
        <a:bodyPr/>
        <a:lstStyle/>
        <a:p>
          <a:endParaRPr lang="en-GB"/>
        </a:p>
      </dgm:t>
    </dgm:pt>
    <dgm:pt modelId="{27FF138A-BF6E-45D0-9FF5-5CAC9DB021B5}" type="sibTrans" cxnId="{16F7C262-B18C-4999-9153-BDC86C4FEE0D}">
      <dgm:prSet/>
      <dgm:spPr>
        <a:xfrm>
          <a:off x="2743418" y="259488"/>
          <a:ext cx="2610254" cy="2610254"/>
        </a:xfrm>
        <a:solidFill>
          <a:srgbClr val="3BAA34">
            <a:hueOff val="0"/>
            <a:satOff val="0"/>
            <a:lumOff val="0"/>
            <a:alphaOff val="0"/>
          </a:srgbClr>
        </a:solidFill>
        <a:ln>
          <a:noFill/>
        </a:ln>
        <a:effectLst/>
      </dgm:spPr>
      <dgm:t>
        <a:bodyPr/>
        <a:lstStyle/>
        <a:p>
          <a:endParaRPr lang="en-GB"/>
        </a:p>
      </dgm:t>
    </dgm:pt>
    <dgm:pt modelId="{6AC6E6DC-5075-4640-9602-C09C6D0E97E3}">
      <dgm:prSet phldrT="[Text]" custT="1"/>
      <dgm:spPr>
        <a:xfrm>
          <a:off x="4076911" y="1259930"/>
          <a:ext cx="2482612" cy="839869"/>
        </a:xfrm>
        <a:solidFill>
          <a:srgbClr val="3BAA34">
            <a:hueOff val="-1036915"/>
            <a:satOff val="15616"/>
            <a:lumOff val="-850"/>
            <a:alphaOff val="0"/>
          </a:srgbClr>
        </a:solidFill>
        <a:ln w="12700" cap="flat" cmpd="sng" algn="ctr">
          <a:solidFill>
            <a:srgbClr val="FFFFFF">
              <a:hueOff val="0"/>
              <a:satOff val="0"/>
              <a:lumOff val="0"/>
              <a:alphaOff val="0"/>
            </a:srgbClr>
          </a:solidFill>
          <a:prstDash val="solid"/>
          <a:miter lim="800000"/>
        </a:ln>
        <a:effectLst/>
      </dgm:spPr>
      <dgm:t>
        <a:bodyPr/>
        <a:lstStyle/>
        <a:p>
          <a:r>
            <a:rPr lang="en-GB" sz="2400">
              <a:solidFill>
                <a:srgbClr val="FFFFFF"/>
              </a:solidFill>
              <a:latin typeface="Specsavers"/>
              <a:ea typeface="+mn-ea"/>
              <a:cs typeface="+mn-cs"/>
            </a:rPr>
            <a:t>Explain</a:t>
          </a:r>
        </a:p>
      </dgm:t>
    </dgm:pt>
    <dgm:pt modelId="{96BBD773-6488-4F47-A797-68ED224E329B}" type="parTrans" cxnId="{AC2F0452-EB3F-4DA0-8492-280BF703F1DB}">
      <dgm:prSet/>
      <dgm:spPr/>
      <dgm:t>
        <a:bodyPr/>
        <a:lstStyle/>
        <a:p>
          <a:endParaRPr lang="en-GB"/>
        </a:p>
      </dgm:t>
    </dgm:pt>
    <dgm:pt modelId="{3CC4AD3C-C692-43CC-A8E8-BFE5E338A688}" type="sibTrans" cxnId="{AC2F0452-EB3F-4DA0-8492-280BF703F1DB}">
      <dgm:prSet/>
      <dgm:spPr>
        <a:xfrm>
          <a:off x="2746778" y="522392"/>
          <a:ext cx="2610254" cy="2610254"/>
        </a:xfrm>
        <a:solidFill>
          <a:srgbClr val="3BAA34">
            <a:hueOff val="-1036915"/>
            <a:satOff val="15616"/>
            <a:lumOff val="-850"/>
            <a:alphaOff val="0"/>
          </a:srgbClr>
        </a:solidFill>
        <a:ln>
          <a:noFill/>
        </a:ln>
        <a:effectLst/>
      </dgm:spPr>
      <dgm:t>
        <a:bodyPr/>
        <a:lstStyle/>
        <a:p>
          <a:endParaRPr lang="en-GB"/>
        </a:p>
      </dgm:t>
    </dgm:pt>
    <dgm:pt modelId="{138DA4B2-1122-406A-AB58-BB54F4A15DED}">
      <dgm:prSet phldrT="[Text]" custT="1"/>
      <dgm:spPr>
        <a:xfrm>
          <a:off x="2406520" y="2550611"/>
          <a:ext cx="2161454" cy="839869"/>
        </a:xfrm>
        <a:solidFill>
          <a:srgbClr val="3BAA34">
            <a:hueOff val="-2073829"/>
            <a:satOff val="31231"/>
            <a:lumOff val="-1700"/>
            <a:alphaOff val="0"/>
          </a:srgbClr>
        </a:solidFill>
        <a:ln w="12700" cap="flat" cmpd="sng" algn="ctr">
          <a:solidFill>
            <a:srgbClr val="FFFFFF">
              <a:hueOff val="0"/>
              <a:satOff val="0"/>
              <a:lumOff val="0"/>
              <a:alphaOff val="0"/>
            </a:srgbClr>
          </a:solidFill>
          <a:prstDash val="solid"/>
          <a:miter lim="800000"/>
        </a:ln>
        <a:effectLst/>
      </dgm:spPr>
      <dgm:t>
        <a:bodyPr/>
        <a:lstStyle/>
        <a:p>
          <a:r>
            <a:rPr lang="en-GB" sz="2400">
              <a:solidFill>
                <a:srgbClr val="FFFFFF"/>
              </a:solidFill>
              <a:latin typeface="Specsavers"/>
              <a:ea typeface="+mn-ea"/>
              <a:cs typeface="+mn-cs"/>
            </a:rPr>
            <a:t>Reassure</a:t>
          </a:r>
        </a:p>
      </dgm:t>
    </dgm:pt>
    <dgm:pt modelId="{83114F3B-2394-4127-A4F4-914085D0AEAF}" type="parTrans" cxnId="{4B29C5A8-604E-4DFE-AC8A-B84669676514}">
      <dgm:prSet/>
      <dgm:spPr/>
      <dgm:t>
        <a:bodyPr/>
        <a:lstStyle/>
        <a:p>
          <a:endParaRPr lang="en-GB"/>
        </a:p>
      </dgm:t>
    </dgm:pt>
    <dgm:pt modelId="{A7FA3167-CDCB-4B74-AE01-F4DB2EC53D7F}" type="sibTrans" cxnId="{4B29C5A8-604E-4DFE-AC8A-B84669676514}">
      <dgm:prSet/>
      <dgm:spPr>
        <a:xfrm>
          <a:off x="1590607" y="536056"/>
          <a:ext cx="2610254" cy="2610254"/>
        </a:xfrm>
        <a:solidFill>
          <a:srgbClr val="3BAA34">
            <a:hueOff val="-2073829"/>
            <a:satOff val="31231"/>
            <a:lumOff val="-1700"/>
            <a:alphaOff val="0"/>
          </a:srgbClr>
        </a:solidFill>
        <a:ln>
          <a:noFill/>
        </a:ln>
        <a:effectLst/>
      </dgm:spPr>
      <dgm:t>
        <a:bodyPr/>
        <a:lstStyle/>
        <a:p>
          <a:endParaRPr lang="en-GB"/>
        </a:p>
      </dgm:t>
    </dgm:pt>
    <dgm:pt modelId="{518154AF-5976-4DB9-90D5-7FB859EE0EF6}">
      <dgm:prSet phldrT="[Text]" custT="1"/>
      <dgm:spPr>
        <a:xfrm>
          <a:off x="600119" y="1260072"/>
          <a:ext cx="2061905" cy="839869"/>
        </a:xfrm>
        <a:solidFill>
          <a:srgbClr val="3BAA34">
            <a:hueOff val="-3110744"/>
            <a:satOff val="46847"/>
            <a:lumOff val="-2550"/>
            <a:alphaOff val="0"/>
          </a:srgbClr>
        </a:solidFill>
        <a:ln w="12700" cap="flat" cmpd="sng" algn="ctr">
          <a:solidFill>
            <a:srgbClr val="FFFFFF">
              <a:hueOff val="0"/>
              <a:satOff val="0"/>
              <a:lumOff val="0"/>
              <a:alphaOff val="0"/>
            </a:srgbClr>
          </a:solidFill>
          <a:prstDash val="solid"/>
          <a:miter lim="800000"/>
        </a:ln>
        <a:effectLst/>
      </dgm:spPr>
      <dgm:t>
        <a:bodyPr/>
        <a:lstStyle/>
        <a:p>
          <a:r>
            <a:rPr lang="en-GB" sz="2400">
              <a:solidFill>
                <a:srgbClr val="FFFFFF"/>
              </a:solidFill>
              <a:latin typeface="Specsavers"/>
              <a:ea typeface="+mn-ea"/>
              <a:cs typeface="+mn-cs"/>
            </a:rPr>
            <a:t>Own it!</a:t>
          </a:r>
        </a:p>
      </dgm:t>
    </dgm:pt>
    <dgm:pt modelId="{66BA3622-4547-4490-BA8E-38264044CC24}" type="parTrans" cxnId="{7F8E2793-048D-4A80-B004-D567E03A3D89}">
      <dgm:prSet/>
      <dgm:spPr/>
      <dgm:t>
        <a:bodyPr/>
        <a:lstStyle/>
        <a:p>
          <a:endParaRPr lang="en-GB"/>
        </a:p>
      </dgm:t>
    </dgm:pt>
    <dgm:pt modelId="{0C756B0D-CA0B-4048-8005-7976FC3611A9}" type="sibTrans" cxnId="{7F8E2793-048D-4A80-B004-D567E03A3D89}">
      <dgm:prSet/>
      <dgm:spPr>
        <a:xfrm>
          <a:off x="1594316" y="246105"/>
          <a:ext cx="2610254" cy="2610254"/>
        </a:xfrm>
        <a:solidFill>
          <a:srgbClr val="3BAA34">
            <a:hueOff val="-3110744"/>
            <a:satOff val="46847"/>
            <a:lumOff val="-2550"/>
            <a:alphaOff val="0"/>
          </a:srgbClr>
        </a:solidFill>
        <a:ln>
          <a:noFill/>
        </a:ln>
        <a:effectLst/>
      </dgm:spPr>
      <dgm:t>
        <a:bodyPr/>
        <a:lstStyle/>
        <a:p>
          <a:endParaRPr lang="en-GB"/>
        </a:p>
      </dgm:t>
    </dgm:pt>
    <dgm:pt modelId="{B4BC9F60-D0B3-4982-80CB-D2BC49A4BF01}" type="pres">
      <dgm:prSet presAssocID="{DDCCC8DE-E384-4C49-AE72-E8477AA863B9}" presName="Name0" presStyleCnt="0">
        <dgm:presLayoutVars>
          <dgm:chMax val="1"/>
          <dgm:dir/>
          <dgm:animLvl val="ctr"/>
          <dgm:resizeHandles val="exact"/>
        </dgm:presLayoutVars>
      </dgm:prSet>
      <dgm:spPr/>
    </dgm:pt>
    <dgm:pt modelId="{2A770CAA-5030-4F73-BEC4-3039E7BA0F0B}" type="pres">
      <dgm:prSet presAssocID="{C5450551-C8CF-465E-8DB5-FA5EA9C6AF98}" presName="centerShape" presStyleLbl="node0" presStyleIdx="0" presStyleCnt="1" custScaleX="120916" custScaleY="133174" custLinFactNeighborX="2704" custLinFactNeighborY="124"/>
      <dgm:spPr>
        <a:prstGeom prst="ellipse">
          <a:avLst/>
        </a:prstGeom>
      </dgm:spPr>
    </dgm:pt>
    <dgm:pt modelId="{0BF4F2B9-18C0-4D08-BD3B-1CE39FB4E154}" type="pres">
      <dgm:prSet presAssocID="{33128F83-3D07-4A8F-86C8-99DC1B55B936}" presName="node" presStyleLbl="node1" presStyleIdx="0" presStyleCnt="4" custScaleX="262002" custRadScaleRad="100956">
        <dgm:presLayoutVars>
          <dgm:bulletEnabled val="1"/>
        </dgm:presLayoutVars>
      </dgm:prSet>
      <dgm:spPr>
        <a:prstGeom prst="ellipse">
          <a:avLst/>
        </a:prstGeom>
      </dgm:spPr>
    </dgm:pt>
    <dgm:pt modelId="{B2778539-6911-40F4-8828-8672CE114D61}" type="pres">
      <dgm:prSet presAssocID="{33128F83-3D07-4A8F-86C8-99DC1B55B936}" presName="dummy" presStyleCnt="0"/>
      <dgm:spPr/>
    </dgm:pt>
    <dgm:pt modelId="{BEA3CBFD-B6C3-4AAE-8926-0DEFF9F6AA34}" type="pres">
      <dgm:prSet presAssocID="{27FF138A-BF6E-45D0-9FF5-5CAC9DB021B5}" presName="sibTrans" presStyleLbl="sibTrans2D1" presStyleIdx="0" presStyleCnt="4"/>
      <dgm:spPr>
        <a:prstGeom prst="blockArc">
          <a:avLst>
            <a:gd name="adj1" fmla="val 14632730"/>
            <a:gd name="adj2" fmla="val 311195"/>
            <a:gd name="adj3" fmla="val 4633"/>
          </a:avLst>
        </a:prstGeom>
      </dgm:spPr>
    </dgm:pt>
    <dgm:pt modelId="{7C827D23-00C9-4E9F-83F1-EB3B2FB38C26}" type="pres">
      <dgm:prSet presAssocID="{6AC6E6DC-5075-4640-9602-C09C6D0E97E3}" presName="node" presStyleLbl="node1" presStyleIdx="1" presStyleCnt="4" custScaleX="194199" custRadScaleRad="143623" custRadScaleInc="-1647">
        <dgm:presLayoutVars>
          <dgm:bulletEnabled val="1"/>
        </dgm:presLayoutVars>
      </dgm:prSet>
      <dgm:spPr>
        <a:prstGeom prst="ellipse">
          <a:avLst/>
        </a:prstGeom>
      </dgm:spPr>
    </dgm:pt>
    <dgm:pt modelId="{936706E3-E7C7-45C4-8D15-AA4537D7D8FF}" type="pres">
      <dgm:prSet presAssocID="{6AC6E6DC-5075-4640-9602-C09C6D0E97E3}" presName="dummy" presStyleCnt="0"/>
      <dgm:spPr/>
    </dgm:pt>
    <dgm:pt modelId="{714AA08C-CFA9-4022-94EE-1D8736F0068F}" type="pres">
      <dgm:prSet presAssocID="{3CC4AD3C-C692-43CC-A8E8-BFE5E338A688}" presName="sibTrans" presStyleLbl="sibTrans2D1" presStyleIdx="1" presStyleCnt="4"/>
      <dgm:spPr>
        <a:prstGeom prst="blockArc">
          <a:avLst>
            <a:gd name="adj1" fmla="val 21200954"/>
            <a:gd name="adj2" fmla="val 6977367"/>
            <a:gd name="adj3" fmla="val 4633"/>
          </a:avLst>
        </a:prstGeom>
      </dgm:spPr>
    </dgm:pt>
    <dgm:pt modelId="{6A6650FB-FE2B-47AA-ADE5-DB387B251DCF}" type="pres">
      <dgm:prSet presAssocID="{138DA4B2-1122-406A-AB58-BB54F4A15DED}" presName="node" presStyleLbl="node1" presStyleIdx="2" presStyleCnt="4" custScaleX="257356">
        <dgm:presLayoutVars>
          <dgm:bulletEnabled val="1"/>
        </dgm:presLayoutVars>
      </dgm:prSet>
      <dgm:spPr>
        <a:prstGeom prst="ellipse">
          <a:avLst/>
        </a:prstGeom>
      </dgm:spPr>
    </dgm:pt>
    <dgm:pt modelId="{45F06E8E-2F3E-4922-969B-D1623C606F87}" type="pres">
      <dgm:prSet presAssocID="{138DA4B2-1122-406A-AB58-BB54F4A15DED}" presName="dummy" presStyleCnt="0"/>
      <dgm:spPr/>
    </dgm:pt>
    <dgm:pt modelId="{0E7048BD-4DF3-4F80-83E7-B33F2740C749}" type="pres">
      <dgm:prSet presAssocID="{A7FA3167-CDCB-4B74-AE01-F4DB2EC53D7F}" presName="sibTrans" presStyleLbl="sibTrans2D1" presStyleIdx="2" presStyleCnt="4"/>
      <dgm:spPr>
        <a:prstGeom prst="blockArc">
          <a:avLst>
            <a:gd name="adj1" fmla="val 3741377"/>
            <a:gd name="adj2" fmla="val 11235780"/>
            <a:gd name="adj3" fmla="val 4633"/>
          </a:avLst>
        </a:prstGeom>
      </dgm:spPr>
    </dgm:pt>
    <dgm:pt modelId="{7CB6FCEF-279C-4BAD-9F19-19CB591D4EFC}" type="pres">
      <dgm:prSet presAssocID="{518154AF-5976-4DB9-90D5-7FB859EE0EF6}" presName="node" presStyleLbl="node1" presStyleIdx="3" presStyleCnt="4" custScaleX="163693" custRadScaleRad="127286" custRadScaleInc="-371">
        <dgm:presLayoutVars>
          <dgm:bulletEnabled val="1"/>
        </dgm:presLayoutVars>
      </dgm:prSet>
      <dgm:spPr>
        <a:prstGeom prst="ellipse">
          <a:avLst/>
        </a:prstGeom>
      </dgm:spPr>
    </dgm:pt>
    <dgm:pt modelId="{231A8774-B5C0-4C17-B5BA-4C58809739B5}" type="pres">
      <dgm:prSet presAssocID="{518154AF-5976-4DB9-90D5-7FB859EE0EF6}" presName="dummy" presStyleCnt="0"/>
      <dgm:spPr/>
    </dgm:pt>
    <dgm:pt modelId="{F441D7CA-3A0E-4B20-A5CC-F6CCC6BD1697}" type="pres">
      <dgm:prSet presAssocID="{0C756B0D-CA0B-4048-8005-7976FC3611A9}" presName="sibTrans" presStyleLbl="sibTrans2D1" presStyleIdx="3" presStyleCnt="4"/>
      <dgm:spPr>
        <a:prstGeom prst="blockArc">
          <a:avLst>
            <a:gd name="adj1" fmla="val 10452166"/>
            <a:gd name="adj2" fmla="val 17847342"/>
            <a:gd name="adj3" fmla="val 4633"/>
          </a:avLst>
        </a:prstGeom>
      </dgm:spPr>
    </dgm:pt>
  </dgm:ptLst>
  <dgm:cxnLst>
    <dgm:cxn modelId="{F8A0C507-A7BC-4897-A1BB-94FAA386EE25}" type="presOf" srcId="{138DA4B2-1122-406A-AB58-BB54F4A15DED}" destId="{6A6650FB-FE2B-47AA-ADE5-DB387B251DCF}" srcOrd="0" destOrd="0" presId="urn:microsoft.com/office/officeart/2005/8/layout/radial6"/>
    <dgm:cxn modelId="{D0495926-1BCA-4E9F-9039-3C10B921C386}" type="presOf" srcId="{27FF138A-BF6E-45D0-9FF5-5CAC9DB021B5}" destId="{BEA3CBFD-B6C3-4AAE-8926-0DEFF9F6AA34}" srcOrd="0" destOrd="0" presId="urn:microsoft.com/office/officeart/2005/8/layout/radial6"/>
    <dgm:cxn modelId="{B7AB0C33-7586-4222-AF2F-0B339EDDEE08}" type="presOf" srcId="{DDCCC8DE-E384-4C49-AE72-E8477AA863B9}" destId="{B4BC9F60-D0B3-4982-80CB-D2BC49A4BF01}" srcOrd="0" destOrd="0" presId="urn:microsoft.com/office/officeart/2005/8/layout/radial6"/>
    <dgm:cxn modelId="{4928A935-AAC8-4A6D-8EC2-A37BBF72C9A2}" type="presOf" srcId="{6AC6E6DC-5075-4640-9602-C09C6D0E97E3}" destId="{7C827D23-00C9-4E9F-83F1-EB3B2FB38C26}" srcOrd="0" destOrd="0" presId="urn:microsoft.com/office/officeart/2005/8/layout/radial6"/>
    <dgm:cxn modelId="{16F7C262-B18C-4999-9153-BDC86C4FEE0D}" srcId="{C5450551-C8CF-465E-8DB5-FA5EA9C6AF98}" destId="{33128F83-3D07-4A8F-86C8-99DC1B55B936}" srcOrd="0" destOrd="0" parTransId="{C5DB061D-D6CF-4F5E-A349-917F1EAE2B6A}" sibTransId="{27FF138A-BF6E-45D0-9FF5-5CAC9DB021B5}"/>
    <dgm:cxn modelId="{CCCB7D44-CFD0-4353-948B-68891F27E134}" type="presOf" srcId="{3CC4AD3C-C692-43CC-A8E8-BFE5E338A688}" destId="{714AA08C-CFA9-4022-94EE-1D8736F0068F}" srcOrd="0" destOrd="0" presId="urn:microsoft.com/office/officeart/2005/8/layout/radial6"/>
    <dgm:cxn modelId="{AC2F0452-EB3F-4DA0-8492-280BF703F1DB}" srcId="{C5450551-C8CF-465E-8DB5-FA5EA9C6AF98}" destId="{6AC6E6DC-5075-4640-9602-C09C6D0E97E3}" srcOrd="1" destOrd="0" parTransId="{96BBD773-6488-4F47-A797-68ED224E329B}" sibTransId="{3CC4AD3C-C692-43CC-A8E8-BFE5E338A688}"/>
    <dgm:cxn modelId="{7DED2859-5031-4142-9280-AA2612AC7545}" type="presOf" srcId="{518154AF-5976-4DB9-90D5-7FB859EE0EF6}" destId="{7CB6FCEF-279C-4BAD-9F19-19CB591D4EFC}" srcOrd="0" destOrd="0" presId="urn:microsoft.com/office/officeart/2005/8/layout/radial6"/>
    <dgm:cxn modelId="{7F8E2793-048D-4A80-B004-D567E03A3D89}" srcId="{C5450551-C8CF-465E-8DB5-FA5EA9C6AF98}" destId="{518154AF-5976-4DB9-90D5-7FB859EE0EF6}" srcOrd="3" destOrd="0" parTransId="{66BA3622-4547-4490-BA8E-38264044CC24}" sibTransId="{0C756B0D-CA0B-4048-8005-7976FC3611A9}"/>
    <dgm:cxn modelId="{4B29C5A8-604E-4DFE-AC8A-B84669676514}" srcId="{C5450551-C8CF-465E-8DB5-FA5EA9C6AF98}" destId="{138DA4B2-1122-406A-AB58-BB54F4A15DED}" srcOrd="2" destOrd="0" parTransId="{83114F3B-2394-4127-A4F4-914085D0AEAF}" sibTransId="{A7FA3167-CDCB-4B74-AE01-F4DB2EC53D7F}"/>
    <dgm:cxn modelId="{105586A9-E3DB-4E50-AA81-9DC070FFBB0F}" srcId="{DDCCC8DE-E384-4C49-AE72-E8477AA863B9}" destId="{C5450551-C8CF-465E-8DB5-FA5EA9C6AF98}" srcOrd="0" destOrd="0" parTransId="{FF45AA70-EC50-4674-8BA5-2E394060420D}" sibTransId="{578B47E4-340E-4B2B-8801-A97E4C3A0F59}"/>
    <dgm:cxn modelId="{E7FEA9AB-DAB6-4AB4-B29A-F00675FED2B4}" type="presOf" srcId="{33128F83-3D07-4A8F-86C8-99DC1B55B936}" destId="{0BF4F2B9-18C0-4D08-BD3B-1CE39FB4E154}" srcOrd="0" destOrd="0" presId="urn:microsoft.com/office/officeart/2005/8/layout/radial6"/>
    <dgm:cxn modelId="{AF2971AC-FBEA-45E7-BC63-87707FE86CBA}" type="presOf" srcId="{C5450551-C8CF-465E-8DB5-FA5EA9C6AF98}" destId="{2A770CAA-5030-4F73-BEC4-3039E7BA0F0B}" srcOrd="0" destOrd="0" presId="urn:microsoft.com/office/officeart/2005/8/layout/radial6"/>
    <dgm:cxn modelId="{02A571AD-4355-4FE9-B223-905A8AFA7D61}" type="presOf" srcId="{0C756B0D-CA0B-4048-8005-7976FC3611A9}" destId="{F441D7CA-3A0E-4B20-A5CC-F6CCC6BD1697}" srcOrd="0" destOrd="0" presId="urn:microsoft.com/office/officeart/2005/8/layout/radial6"/>
    <dgm:cxn modelId="{EEE765F4-D00E-48C2-8354-F5400596CC45}" type="presOf" srcId="{A7FA3167-CDCB-4B74-AE01-F4DB2EC53D7F}" destId="{0E7048BD-4DF3-4F80-83E7-B33F2740C749}" srcOrd="0" destOrd="0" presId="urn:microsoft.com/office/officeart/2005/8/layout/radial6"/>
    <dgm:cxn modelId="{CA3488CB-23B5-4BB8-97FB-9EBC18A27ABC}" type="presParOf" srcId="{B4BC9F60-D0B3-4982-80CB-D2BC49A4BF01}" destId="{2A770CAA-5030-4F73-BEC4-3039E7BA0F0B}" srcOrd="0" destOrd="0" presId="urn:microsoft.com/office/officeart/2005/8/layout/radial6"/>
    <dgm:cxn modelId="{ACDA4010-3AAC-439E-B936-48A2E77EAB6C}" type="presParOf" srcId="{B4BC9F60-D0B3-4982-80CB-D2BC49A4BF01}" destId="{0BF4F2B9-18C0-4D08-BD3B-1CE39FB4E154}" srcOrd="1" destOrd="0" presId="urn:microsoft.com/office/officeart/2005/8/layout/radial6"/>
    <dgm:cxn modelId="{0816A519-CB22-4949-B12D-418EF5EAAFC3}" type="presParOf" srcId="{B4BC9F60-D0B3-4982-80CB-D2BC49A4BF01}" destId="{B2778539-6911-40F4-8828-8672CE114D61}" srcOrd="2" destOrd="0" presId="urn:microsoft.com/office/officeart/2005/8/layout/radial6"/>
    <dgm:cxn modelId="{10FA72AD-C346-48E3-A12D-91BA73FBEE14}" type="presParOf" srcId="{B4BC9F60-D0B3-4982-80CB-D2BC49A4BF01}" destId="{BEA3CBFD-B6C3-4AAE-8926-0DEFF9F6AA34}" srcOrd="3" destOrd="0" presId="urn:microsoft.com/office/officeart/2005/8/layout/radial6"/>
    <dgm:cxn modelId="{ABAE6316-1A2E-4789-B303-FEE33FFFC503}" type="presParOf" srcId="{B4BC9F60-D0B3-4982-80CB-D2BC49A4BF01}" destId="{7C827D23-00C9-4E9F-83F1-EB3B2FB38C26}" srcOrd="4" destOrd="0" presId="urn:microsoft.com/office/officeart/2005/8/layout/radial6"/>
    <dgm:cxn modelId="{FFEFDC41-A9E3-48DB-BFD4-4DABDE34D6AE}" type="presParOf" srcId="{B4BC9F60-D0B3-4982-80CB-D2BC49A4BF01}" destId="{936706E3-E7C7-45C4-8D15-AA4537D7D8FF}" srcOrd="5" destOrd="0" presId="urn:microsoft.com/office/officeart/2005/8/layout/radial6"/>
    <dgm:cxn modelId="{BB801B09-E140-439F-87C2-5E4E4A71DE14}" type="presParOf" srcId="{B4BC9F60-D0B3-4982-80CB-D2BC49A4BF01}" destId="{714AA08C-CFA9-4022-94EE-1D8736F0068F}" srcOrd="6" destOrd="0" presId="urn:microsoft.com/office/officeart/2005/8/layout/radial6"/>
    <dgm:cxn modelId="{2725538A-CB86-46AC-83C2-DD4338BFD386}" type="presParOf" srcId="{B4BC9F60-D0B3-4982-80CB-D2BC49A4BF01}" destId="{6A6650FB-FE2B-47AA-ADE5-DB387B251DCF}" srcOrd="7" destOrd="0" presId="urn:microsoft.com/office/officeart/2005/8/layout/radial6"/>
    <dgm:cxn modelId="{6D65E91D-A5B0-41D0-8EAD-77E4EF72AC6D}" type="presParOf" srcId="{B4BC9F60-D0B3-4982-80CB-D2BC49A4BF01}" destId="{45F06E8E-2F3E-4922-969B-D1623C606F87}" srcOrd="8" destOrd="0" presId="urn:microsoft.com/office/officeart/2005/8/layout/radial6"/>
    <dgm:cxn modelId="{F4006125-165E-4948-9EFA-71E8AB6616CF}" type="presParOf" srcId="{B4BC9F60-D0B3-4982-80CB-D2BC49A4BF01}" destId="{0E7048BD-4DF3-4F80-83E7-B33F2740C749}" srcOrd="9" destOrd="0" presId="urn:microsoft.com/office/officeart/2005/8/layout/radial6"/>
    <dgm:cxn modelId="{09EA04C9-F133-48A8-8542-275299EB03B4}" type="presParOf" srcId="{B4BC9F60-D0B3-4982-80CB-D2BC49A4BF01}" destId="{7CB6FCEF-279C-4BAD-9F19-19CB591D4EFC}" srcOrd="10" destOrd="0" presId="urn:microsoft.com/office/officeart/2005/8/layout/radial6"/>
    <dgm:cxn modelId="{E177E30F-FBED-4BD6-8AC9-6A20057F51BC}" type="presParOf" srcId="{B4BC9F60-D0B3-4982-80CB-D2BC49A4BF01}" destId="{231A8774-B5C0-4C17-B5BA-4C58809739B5}" srcOrd="11" destOrd="0" presId="urn:microsoft.com/office/officeart/2005/8/layout/radial6"/>
    <dgm:cxn modelId="{A27677A5-F072-470F-B710-C1E5241A2FAC}" type="presParOf" srcId="{B4BC9F60-D0B3-4982-80CB-D2BC49A4BF01}" destId="{F441D7CA-3A0E-4B20-A5CC-F6CCC6BD1697}"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1042D0E-0740-47C2-B800-713E07457D6C}" type="doc">
      <dgm:prSet loTypeId="urn:microsoft.com/office/officeart/2005/8/layout/cycle8" loCatId="cycle" qsTypeId="urn:microsoft.com/office/officeart/2005/8/quickstyle/3d2" qsCatId="3D" csTypeId="urn:microsoft.com/office/officeart/2005/8/colors/colorful5" csCatId="colorful" phldr="1"/>
      <dgm:spPr/>
    </dgm:pt>
    <dgm:pt modelId="{E26B9166-CE1A-4C6B-8AF5-4B2AB685B274}">
      <dgm:prSet phldrT="[Text]" custT="1"/>
      <dgm:spPr>
        <a:solidFill>
          <a:srgbClr val="500778"/>
        </a:solidFill>
      </dgm:spPr>
      <dgm:t>
        <a:bodyPr/>
        <a:lstStyle/>
        <a:p>
          <a:r>
            <a:rPr lang="en-GB" sz="2400">
              <a:latin typeface="Arial" panose="020B0604020202020204" pitchFamily="34" charset="0"/>
              <a:cs typeface="Arial" panose="020B0604020202020204" pitchFamily="34" charset="0"/>
            </a:rPr>
            <a:t>So what?</a:t>
          </a:r>
        </a:p>
      </dgm:t>
    </dgm:pt>
    <dgm:pt modelId="{EA42CBC0-8552-4B19-BD8F-DAD464BA548E}" type="parTrans" cxnId="{82780258-51A6-4705-A974-032389CCECCA}">
      <dgm:prSet/>
      <dgm:spPr/>
      <dgm:t>
        <a:bodyPr/>
        <a:lstStyle/>
        <a:p>
          <a:endParaRPr lang="en-GB" sz="2400">
            <a:latin typeface="Arial" panose="020B0604020202020204" pitchFamily="34" charset="0"/>
            <a:cs typeface="Arial" panose="020B0604020202020204" pitchFamily="34" charset="0"/>
          </a:endParaRPr>
        </a:p>
      </dgm:t>
    </dgm:pt>
    <dgm:pt modelId="{5CF06FBB-1DCE-45EF-BC5D-30CE6872946A}" type="sibTrans" cxnId="{82780258-51A6-4705-A974-032389CCECCA}">
      <dgm:prSet/>
      <dgm:spPr/>
      <dgm:t>
        <a:bodyPr/>
        <a:lstStyle/>
        <a:p>
          <a:endParaRPr lang="en-GB" sz="2400">
            <a:latin typeface="Arial" panose="020B0604020202020204" pitchFamily="34" charset="0"/>
            <a:cs typeface="Arial" panose="020B0604020202020204" pitchFamily="34" charset="0"/>
          </a:endParaRPr>
        </a:p>
      </dgm:t>
    </dgm:pt>
    <dgm:pt modelId="{CDB63D3E-6A44-4CDA-B34A-1F53EF356B52}">
      <dgm:prSet phldrT="[Text]" custT="1"/>
      <dgm:spPr>
        <a:solidFill>
          <a:srgbClr val="CEDC00"/>
        </a:solidFill>
      </dgm:spPr>
      <dgm:t>
        <a:bodyPr/>
        <a:lstStyle/>
        <a:p>
          <a:r>
            <a:rPr lang="en-GB" sz="2400">
              <a:solidFill>
                <a:schemeClr val="tx1"/>
              </a:solidFill>
              <a:latin typeface="Arial" panose="020B0604020202020204" pitchFamily="34" charset="0"/>
              <a:cs typeface="Arial" panose="020B0604020202020204" pitchFamily="34" charset="0"/>
            </a:rPr>
            <a:t>Now what?</a:t>
          </a:r>
        </a:p>
      </dgm:t>
    </dgm:pt>
    <dgm:pt modelId="{5CDEFFBB-3417-40F1-9685-95072DCCC555}" type="parTrans" cxnId="{4ADD2D82-40ED-4A83-99A9-268632D86CFB}">
      <dgm:prSet/>
      <dgm:spPr/>
      <dgm:t>
        <a:bodyPr/>
        <a:lstStyle/>
        <a:p>
          <a:endParaRPr lang="en-GB" sz="2400">
            <a:latin typeface="Arial" panose="020B0604020202020204" pitchFamily="34" charset="0"/>
            <a:cs typeface="Arial" panose="020B0604020202020204" pitchFamily="34" charset="0"/>
          </a:endParaRPr>
        </a:p>
      </dgm:t>
    </dgm:pt>
    <dgm:pt modelId="{B3BDE5FA-608F-490B-935F-755ACCF9AD13}" type="sibTrans" cxnId="{4ADD2D82-40ED-4A83-99A9-268632D86CFB}">
      <dgm:prSet/>
      <dgm:spPr/>
      <dgm:t>
        <a:bodyPr/>
        <a:lstStyle/>
        <a:p>
          <a:endParaRPr lang="en-GB" sz="2400">
            <a:latin typeface="Arial" panose="020B0604020202020204" pitchFamily="34" charset="0"/>
            <a:cs typeface="Arial" panose="020B0604020202020204" pitchFamily="34" charset="0"/>
          </a:endParaRPr>
        </a:p>
      </dgm:t>
    </dgm:pt>
    <dgm:pt modelId="{91E45060-78A3-40CF-85C4-B97CD09E7FB6}">
      <dgm:prSet phldrT="[Text]" custT="1"/>
      <dgm:spPr>
        <a:solidFill>
          <a:srgbClr val="C1B2B6"/>
        </a:solidFill>
      </dgm:spPr>
      <dgm:t>
        <a:bodyPr/>
        <a:lstStyle/>
        <a:p>
          <a:r>
            <a:rPr lang="en-GB" sz="2400">
              <a:solidFill>
                <a:schemeClr val="tx1"/>
              </a:solidFill>
              <a:latin typeface="Arial" panose="020B0604020202020204" pitchFamily="34" charset="0"/>
              <a:cs typeface="Arial" panose="020B0604020202020204" pitchFamily="34" charset="0"/>
            </a:rPr>
            <a:t>What?</a:t>
          </a:r>
        </a:p>
      </dgm:t>
    </dgm:pt>
    <dgm:pt modelId="{686A0ABD-6E43-4E91-8113-A1354386B1FD}" type="parTrans" cxnId="{5FF207D6-AA96-493D-B532-2A29A9EA0EE2}">
      <dgm:prSet/>
      <dgm:spPr/>
      <dgm:t>
        <a:bodyPr/>
        <a:lstStyle/>
        <a:p>
          <a:endParaRPr lang="en-GB" sz="2400">
            <a:latin typeface="Arial" panose="020B0604020202020204" pitchFamily="34" charset="0"/>
            <a:cs typeface="Arial" panose="020B0604020202020204" pitchFamily="34" charset="0"/>
          </a:endParaRPr>
        </a:p>
      </dgm:t>
    </dgm:pt>
    <dgm:pt modelId="{435E0762-FAB5-426A-A115-2CD4CA9ED121}" type="sibTrans" cxnId="{5FF207D6-AA96-493D-B532-2A29A9EA0EE2}">
      <dgm:prSet/>
      <dgm:spPr/>
      <dgm:t>
        <a:bodyPr/>
        <a:lstStyle/>
        <a:p>
          <a:endParaRPr lang="en-GB" sz="2400">
            <a:latin typeface="Arial" panose="020B0604020202020204" pitchFamily="34" charset="0"/>
            <a:cs typeface="Arial" panose="020B0604020202020204" pitchFamily="34" charset="0"/>
          </a:endParaRPr>
        </a:p>
      </dgm:t>
    </dgm:pt>
    <dgm:pt modelId="{2CD90891-038D-420E-A63C-A8F38215824C}" type="pres">
      <dgm:prSet presAssocID="{C1042D0E-0740-47C2-B800-713E07457D6C}" presName="compositeShape" presStyleCnt="0">
        <dgm:presLayoutVars>
          <dgm:chMax val="7"/>
          <dgm:dir/>
          <dgm:resizeHandles val="exact"/>
        </dgm:presLayoutVars>
      </dgm:prSet>
      <dgm:spPr/>
    </dgm:pt>
    <dgm:pt modelId="{D34EF454-8517-4170-82BC-53F7565E12AB}" type="pres">
      <dgm:prSet presAssocID="{C1042D0E-0740-47C2-B800-713E07457D6C}" presName="wedge1" presStyleLbl="node1" presStyleIdx="0" presStyleCnt="3"/>
      <dgm:spPr/>
    </dgm:pt>
    <dgm:pt modelId="{56760199-8D8D-4B59-8F9E-699BCFC5AE9E}" type="pres">
      <dgm:prSet presAssocID="{C1042D0E-0740-47C2-B800-713E07457D6C}" presName="dummy1a" presStyleCnt="0"/>
      <dgm:spPr/>
    </dgm:pt>
    <dgm:pt modelId="{9116E7DC-7B23-480A-AF7C-BB87F74A33CE}" type="pres">
      <dgm:prSet presAssocID="{C1042D0E-0740-47C2-B800-713E07457D6C}" presName="dummy1b" presStyleCnt="0"/>
      <dgm:spPr/>
    </dgm:pt>
    <dgm:pt modelId="{239EB10F-6530-4108-8632-DE0CC4426D9F}" type="pres">
      <dgm:prSet presAssocID="{C1042D0E-0740-47C2-B800-713E07457D6C}" presName="wedge1Tx" presStyleLbl="node1" presStyleIdx="0" presStyleCnt="3">
        <dgm:presLayoutVars>
          <dgm:chMax val="0"/>
          <dgm:chPref val="0"/>
          <dgm:bulletEnabled val="1"/>
        </dgm:presLayoutVars>
      </dgm:prSet>
      <dgm:spPr/>
    </dgm:pt>
    <dgm:pt modelId="{8F2FC44A-2229-43C7-BB44-083632C1D390}" type="pres">
      <dgm:prSet presAssocID="{C1042D0E-0740-47C2-B800-713E07457D6C}" presName="wedge2" presStyleLbl="node1" presStyleIdx="1" presStyleCnt="3"/>
      <dgm:spPr/>
    </dgm:pt>
    <dgm:pt modelId="{4346D9FC-E4F7-40E8-9479-7955094767EA}" type="pres">
      <dgm:prSet presAssocID="{C1042D0E-0740-47C2-B800-713E07457D6C}" presName="dummy2a" presStyleCnt="0"/>
      <dgm:spPr/>
    </dgm:pt>
    <dgm:pt modelId="{321A4653-B1BA-4DB1-BBAE-A328488FA7E7}" type="pres">
      <dgm:prSet presAssocID="{C1042D0E-0740-47C2-B800-713E07457D6C}" presName="dummy2b" presStyleCnt="0"/>
      <dgm:spPr/>
    </dgm:pt>
    <dgm:pt modelId="{72F5A28D-20E8-4B62-8576-809B9C22F9BC}" type="pres">
      <dgm:prSet presAssocID="{C1042D0E-0740-47C2-B800-713E07457D6C}" presName="wedge2Tx" presStyleLbl="node1" presStyleIdx="1" presStyleCnt="3">
        <dgm:presLayoutVars>
          <dgm:chMax val="0"/>
          <dgm:chPref val="0"/>
          <dgm:bulletEnabled val="1"/>
        </dgm:presLayoutVars>
      </dgm:prSet>
      <dgm:spPr/>
    </dgm:pt>
    <dgm:pt modelId="{70B4AAE7-4106-4B60-98A4-CD30B9D755A1}" type="pres">
      <dgm:prSet presAssocID="{C1042D0E-0740-47C2-B800-713E07457D6C}" presName="wedge3" presStyleLbl="node1" presStyleIdx="2" presStyleCnt="3"/>
      <dgm:spPr/>
    </dgm:pt>
    <dgm:pt modelId="{A932C88C-396E-469F-94BF-4D7744F5C771}" type="pres">
      <dgm:prSet presAssocID="{C1042D0E-0740-47C2-B800-713E07457D6C}" presName="dummy3a" presStyleCnt="0"/>
      <dgm:spPr/>
    </dgm:pt>
    <dgm:pt modelId="{9BB62CAE-9ED4-43B9-94AB-595E5F92F7DF}" type="pres">
      <dgm:prSet presAssocID="{C1042D0E-0740-47C2-B800-713E07457D6C}" presName="dummy3b" presStyleCnt="0"/>
      <dgm:spPr/>
    </dgm:pt>
    <dgm:pt modelId="{22162F19-22CC-4CFA-B0C8-9C91A21636FE}" type="pres">
      <dgm:prSet presAssocID="{C1042D0E-0740-47C2-B800-713E07457D6C}" presName="wedge3Tx" presStyleLbl="node1" presStyleIdx="2" presStyleCnt="3">
        <dgm:presLayoutVars>
          <dgm:chMax val="0"/>
          <dgm:chPref val="0"/>
          <dgm:bulletEnabled val="1"/>
        </dgm:presLayoutVars>
      </dgm:prSet>
      <dgm:spPr/>
    </dgm:pt>
    <dgm:pt modelId="{8F963AC8-E7E8-4024-A8D0-2AD91F40432F}" type="pres">
      <dgm:prSet presAssocID="{5CF06FBB-1DCE-45EF-BC5D-30CE6872946A}" presName="arrowWedge1" presStyleLbl="fgSibTrans2D1" presStyleIdx="0" presStyleCnt="3"/>
      <dgm:spPr>
        <a:solidFill>
          <a:srgbClr val="500778"/>
        </a:solidFill>
      </dgm:spPr>
    </dgm:pt>
    <dgm:pt modelId="{793DF5D9-FECA-4F47-963B-C24BC1861569}" type="pres">
      <dgm:prSet presAssocID="{B3BDE5FA-608F-490B-935F-755ACCF9AD13}" presName="arrowWedge2" presStyleLbl="fgSibTrans2D1" presStyleIdx="1" presStyleCnt="3"/>
      <dgm:spPr>
        <a:solidFill>
          <a:srgbClr val="CEDC00"/>
        </a:solidFill>
      </dgm:spPr>
    </dgm:pt>
    <dgm:pt modelId="{48BB1DFF-642B-41B5-9EC0-CEECF8B659F9}" type="pres">
      <dgm:prSet presAssocID="{435E0762-FAB5-426A-A115-2CD4CA9ED121}" presName="arrowWedge3" presStyleLbl="fgSibTrans2D1" presStyleIdx="2" presStyleCnt="3"/>
      <dgm:spPr>
        <a:solidFill>
          <a:srgbClr val="C1B2B6"/>
        </a:solidFill>
      </dgm:spPr>
    </dgm:pt>
  </dgm:ptLst>
  <dgm:cxnLst>
    <dgm:cxn modelId="{901E3B46-A432-4905-9535-8E24A5A43E09}" type="presOf" srcId="{CDB63D3E-6A44-4CDA-B34A-1F53EF356B52}" destId="{8F2FC44A-2229-43C7-BB44-083632C1D390}" srcOrd="0" destOrd="0" presId="urn:microsoft.com/office/officeart/2005/8/layout/cycle8"/>
    <dgm:cxn modelId="{E0414268-0200-434D-8A85-B4862461EB8E}" type="presOf" srcId="{CDB63D3E-6A44-4CDA-B34A-1F53EF356B52}" destId="{72F5A28D-20E8-4B62-8576-809B9C22F9BC}" srcOrd="1" destOrd="0" presId="urn:microsoft.com/office/officeart/2005/8/layout/cycle8"/>
    <dgm:cxn modelId="{82780258-51A6-4705-A974-032389CCECCA}" srcId="{C1042D0E-0740-47C2-B800-713E07457D6C}" destId="{E26B9166-CE1A-4C6B-8AF5-4B2AB685B274}" srcOrd="0" destOrd="0" parTransId="{EA42CBC0-8552-4B19-BD8F-DAD464BA548E}" sibTransId="{5CF06FBB-1DCE-45EF-BC5D-30CE6872946A}"/>
    <dgm:cxn modelId="{4ADD2D82-40ED-4A83-99A9-268632D86CFB}" srcId="{C1042D0E-0740-47C2-B800-713E07457D6C}" destId="{CDB63D3E-6A44-4CDA-B34A-1F53EF356B52}" srcOrd="1" destOrd="0" parTransId="{5CDEFFBB-3417-40F1-9685-95072DCCC555}" sibTransId="{B3BDE5FA-608F-490B-935F-755ACCF9AD13}"/>
    <dgm:cxn modelId="{F081578B-EFE7-4C3E-9E67-E347C55B6847}" type="presOf" srcId="{91E45060-78A3-40CF-85C4-B97CD09E7FB6}" destId="{22162F19-22CC-4CFA-B0C8-9C91A21636FE}" srcOrd="1" destOrd="0" presId="urn:microsoft.com/office/officeart/2005/8/layout/cycle8"/>
    <dgm:cxn modelId="{55519F90-E017-47A2-81CC-76EB104B7CEA}" type="presOf" srcId="{C1042D0E-0740-47C2-B800-713E07457D6C}" destId="{2CD90891-038D-420E-A63C-A8F38215824C}" srcOrd="0" destOrd="0" presId="urn:microsoft.com/office/officeart/2005/8/layout/cycle8"/>
    <dgm:cxn modelId="{62EE9AA5-8145-4D11-B1AE-3AA1A53DF755}" type="presOf" srcId="{E26B9166-CE1A-4C6B-8AF5-4B2AB685B274}" destId="{239EB10F-6530-4108-8632-DE0CC4426D9F}" srcOrd="1" destOrd="0" presId="urn:microsoft.com/office/officeart/2005/8/layout/cycle8"/>
    <dgm:cxn modelId="{A97532AB-9718-4CE3-A15C-298A61991CE3}" type="presOf" srcId="{E26B9166-CE1A-4C6B-8AF5-4B2AB685B274}" destId="{D34EF454-8517-4170-82BC-53F7565E12AB}" srcOrd="0" destOrd="0" presId="urn:microsoft.com/office/officeart/2005/8/layout/cycle8"/>
    <dgm:cxn modelId="{5FF207D6-AA96-493D-B532-2A29A9EA0EE2}" srcId="{C1042D0E-0740-47C2-B800-713E07457D6C}" destId="{91E45060-78A3-40CF-85C4-B97CD09E7FB6}" srcOrd="2" destOrd="0" parTransId="{686A0ABD-6E43-4E91-8113-A1354386B1FD}" sibTransId="{435E0762-FAB5-426A-A115-2CD4CA9ED121}"/>
    <dgm:cxn modelId="{BF8BE2F4-B56A-41DE-B40C-337B9BA6A0B4}" type="presOf" srcId="{91E45060-78A3-40CF-85C4-B97CD09E7FB6}" destId="{70B4AAE7-4106-4B60-98A4-CD30B9D755A1}" srcOrd="0" destOrd="0" presId="urn:microsoft.com/office/officeart/2005/8/layout/cycle8"/>
    <dgm:cxn modelId="{8BC9A3F5-A4DD-43B7-A0BB-92E015DCA5CC}" type="presParOf" srcId="{2CD90891-038D-420E-A63C-A8F38215824C}" destId="{D34EF454-8517-4170-82BC-53F7565E12AB}" srcOrd="0" destOrd="0" presId="urn:microsoft.com/office/officeart/2005/8/layout/cycle8"/>
    <dgm:cxn modelId="{6730EA1C-2F56-4F88-8212-C77D4ED98575}" type="presParOf" srcId="{2CD90891-038D-420E-A63C-A8F38215824C}" destId="{56760199-8D8D-4B59-8F9E-699BCFC5AE9E}" srcOrd="1" destOrd="0" presId="urn:microsoft.com/office/officeart/2005/8/layout/cycle8"/>
    <dgm:cxn modelId="{DB08C968-7966-4BC1-B9B3-196BF792EFBA}" type="presParOf" srcId="{2CD90891-038D-420E-A63C-A8F38215824C}" destId="{9116E7DC-7B23-480A-AF7C-BB87F74A33CE}" srcOrd="2" destOrd="0" presId="urn:microsoft.com/office/officeart/2005/8/layout/cycle8"/>
    <dgm:cxn modelId="{B571830A-7717-48E2-B6D5-F8916DF005D9}" type="presParOf" srcId="{2CD90891-038D-420E-A63C-A8F38215824C}" destId="{239EB10F-6530-4108-8632-DE0CC4426D9F}" srcOrd="3" destOrd="0" presId="urn:microsoft.com/office/officeart/2005/8/layout/cycle8"/>
    <dgm:cxn modelId="{A2EE9ABC-26CC-43E0-AE80-D577629B3140}" type="presParOf" srcId="{2CD90891-038D-420E-A63C-A8F38215824C}" destId="{8F2FC44A-2229-43C7-BB44-083632C1D390}" srcOrd="4" destOrd="0" presId="urn:microsoft.com/office/officeart/2005/8/layout/cycle8"/>
    <dgm:cxn modelId="{B0835BFD-F91A-403B-B07A-FBBA6CC42825}" type="presParOf" srcId="{2CD90891-038D-420E-A63C-A8F38215824C}" destId="{4346D9FC-E4F7-40E8-9479-7955094767EA}" srcOrd="5" destOrd="0" presId="urn:microsoft.com/office/officeart/2005/8/layout/cycle8"/>
    <dgm:cxn modelId="{357E38AA-8B3A-4DD0-9CE9-8C49194438E1}" type="presParOf" srcId="{2CD90891-038D-420E-A63C-A8F38215824C}" destId="{321A4653-B1BA-4DB1-BBAE-A328488FA7E7}" srcOrd="6" destOrd="0" presId="urn:microsoft.com/office/officeart/2005/8/layout/cycle8"/>
    <dgm:cxn modelId="{A1219953-5A69-4FB3-AE1B-2411BD245706}" type="presParOf" srcId="{2CD90891-038D-420E-A63C-A8F38215824C}" destId="{72F5A28D-20E8-4B62-8576-809B9C22F9BC}" srcOrd="7" destOrd="0" presId="urn:microsoft.com/office/officeart/2005/8/layout/cycle8"/>
    <dgm:cxn modelId="{006D819E-5CE1-4340-AACB-F02F69A55D3A}" type="presParOf" srcId="{2CD90891-038D-420E-A63C-A8F38215824C}" destId="{70B4AAE7-4106-4B60-98A4-CD30B9D755A1}" srcOrd="8" destOrd="0" presId="urn:microsoft.com/office/officeart/2005/8/layout/cycle8"/>
    <dgm:cxn modelId="{F14872B2-0E46-48CF-9F77-9A2C03F33352}" type="presParOf" srcId="{2CD90891-038D-420E-A63C-A8F38215824C}" destId="{A932C88C-396E-469F-94BF-4D7744F5C771}" srcOrd="9" destOrd="0" presId="urn:microsoft.com/office/officeart/2005/8/layout/cycle8"/>
    <dgm:cxn modelId="{8E972E12-C2B2-4B18-A757-61D0B72551A2}" type="presParOf" srcId="{2CD90891-038D-420E-A63C-A8F38215824C}" destId="{9BB62CAE-9ED4-43B9-94AB-595E5F92F7DF}" srcOrd="10" destOrd="0" presId="urn:microsoft.com/office/officeart/2005/8/layout/cycle8"/>
    <dgm:cxn modelId="{7621E5BD-5E89-4052-A492-F96668E94390}" type="presParOf" srcId="{2CD90891-038D-420E-A63C-A8F38215824C}" destId="{22162F19-22CC-4CFA-B0C8-9C91A21636FE}" srcOrd="11" destOrd="0" presId="urn:microsoft.com/office/officeart/2005/8/layout/cycle8"/>
    <dgm:cxn modelId="{A5D4F4FA-5F66-4D3B-9AF8-64BFD5423E9D}" type="presParOf" srcId="{2CD90891-038D-420E-A63C-A8F38215824C}" destId="{8F963AC8-E7E8-4024-A8D0-2AD91F40432F}" srcOrd="12" destOrd="0" presId="urn:microsoft.com/office/officeart/2005/8/layout/cycle8"/>
    <dgm:cxn modelId="{A6111D4E-465C-411B-9F98-4D8C268AD9F6}" type="presParOf" srcId="{2CD90891-038D-420E-A63C-A8F38215824C}" destId="{793DF5D9-FECA-4F47-963B-C24BC1861569}" srcOrd="13" destOrd="0" presId="urn:microsoft.com/office/officeart/2005/8/layout/cycle8"/>
    <dgm:cxn modelId="{6F012E72-004D-4AF8-A5B6-BBD0616DF964}" type="presParOf" srcId="{2CD90891-038D-420E-A63C-A8F38215824C}" destId="{48BB1DFF-642B-41B5-9EC0-CEECF8B659F9}"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0F17A-A65B-44AC-A368-BCAFC4B3E86F}">
      <dsp:nvSpPr>
        <dsp:cNvPr id="0" name=""/>
        <dsp:cNvSpPr/>
      </dsp:nvSpPr>
      <dsp:spPr>
        <a:xfrm>
          <a:off x="1487" y="1313991"/>
          <a:ext cx="1709614" cy="854807"/>
        </a:xfrm>
        <a:prstGeom prst="roundRect">
          <a:avLst>
            <a:gd name="adj" fmla="val 10000"/>
          </a:avLst>
        </a:prstGeom>
        <a:solidFill>
          <a:srgbClr val="5007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b="1" kern="1200">
              <a:latin typeface="Arial" panose="020B0604020202020204" pitchFamily="34" charset="0"/>
              <a:cs typeface="Arial" panose="020B0604020202020204" pitchFamily="34" charset="0"/>
            </a:rPr>
            <a:t>Committee</a:t>
          </a:r>
        </a:p>
      </dsp:txBody>
      <dsp:txXfrm>
        <a:off x="26523" y="1339027"/>
        <a:ext cx="1659542" cy="804735"/>
      </dsp:txXfrm>
    </dsp:sp>
    <dsp:sp modelId="{4F02F982-1292-43B3-8B36-FB3137B12B3D}">
      <dsp:nvSpPr>
        <dsp:cNvPr id="0" name=""/>
        <dsp:cNvSpPr/>
      </dsp:nvSpPr>
      <dsp:spPr>
        <a:xfrm>
          <a:off x="172448" y="2168798"/>
          <a:ext cx="162864" cy="681563"/>
        </a:xfrm>
        <a:custGeom>
          <a:avLst/>
          <a:gdLst/>
          <a:ahLst/>
          <a:cxnLst/>
          <a:rect l="0" t="0" r="0" b="0"/>
          <a:pathLst>
            <a:path>
              <a:moveTo>
                <a:pt x="0" y="0"/>
              </a:moveTo>
              <a:lnTo>
                <a:pt x="0" y="681563"/>
              </a:lnTo>
              <a:lnTo>
                <a:pt x="162864" y="6815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969DAE-7685-473B-9AE9-6C512F7581D2}">
      <dsp:nvSpPr>
        <dsp:cNvPr id="0" name=""/>
        <dsp:cNvSpPr/>
      </dsp:nvSpPr>
      <dsp:spPr>
        <a:xfrm>
          <a:off x="335313" y="2422958"/>
          <a:ext cx="1367691" cy="8548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a:latin typeface="Arial" panose="020B0604020202020204" pitchFamily="34" charset="0"/>
              <a:cs typeface="Arial" panose="020B0604020202020204" pitchFamily="34" charset="0"/>
            </a:rPr>
            <a:t>Roles (split/  DOs/lay)</a:t>
          </a:r>
        </a:p>
      </dsp:txBody>
      <dsp:txXfrm>
        <a:off x="360349" y="2447994"/>
        <a:ext cx="1317619" cy="804735"/>
      </dsp:txXfrm>
    </dsp:sp>
    <dsp:sp modelId="{7FC01A98-9D2E-43DF-BEF7-2BFB2B8D28FE}">
      <dsp:nvSpPr>
        <dsp:cNvPr id="0" name=""/>
        <dsp:cNvSpPr/>
      </dsp:nvSpPr>
      <dsp:spPr>
        <a:xfrm>
          <a:off x="172448" y="2168798"/>
          <a:ext cx="170961" cy="1709614"/>
        </a:xfrm>
        <a:custGeom>
          <a:avLst/>
          <a:gdLst/>
          <a:ahLst/>
          <a:cxnLst/>
          <a:rect l="0" t="0" r="0" b="0"/>
          <a:pathLst>
            <a:path>
              <a:moveTo>
                <a:pt x="0" y="0"/>
              </a:moveTo>
              <a:lnTo>
                <a:pt x="0" y="1709614"/>
              </a:lnTo>
              <a:lnTo>
                <a:pt x="170961" y="17096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EDFEA6-A391-4BBB-BFF6-FEEAF70F3221}">
      <dsp:nvSpPr>
        <dsp:cNvPr id="0" name=""/>
        <dsp:cNvSpPr/>
      </dsp:nvSpPr>
      <dsp:spPr>
        <a:xfrm>
          <a:off x="343410" y="3451009"/>
          <a:ext cx="1367691" cy="8548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a:latin typeface="Arial" panose="020B0604020202020204" pitchFamily="34" charset="0"/>
              <a:cs typeface="Arial" panose="020B0604020202020204" pitchFamily="34" charset="0"/>
            </a:rPr>
            <a:t>Skills (develop/ contract)</a:t>
          </a:r>
        </a:p>
      </dsp:txBody>
      <dsp:txXfrm>
        <a:off x="368446" y="3476045"/>
        <a:ext cx="1317619" cy="804735"/>
      </dsp:txXfrm>
    </dsp:sp>
    <dsp:sp modelId="{7C09662A-05BF-4E26-9206-E4BE9FB8B339}">
      <dsp:nvSpPr>
        <dsp:cNvPr id="0" name=""/>
        <dsp:cNvSpPr/>
      </dsp:nvSpPr>
      <dsp:spPr>
        <a:xfrm>
          <a:off x="172448" y="2168798"/>
          <a:ext cx="170961" cy="2778122"/>
        </a:xfrm>
        <a:custGeom>
          <a:avLst/>
          <a:gdLst/>
          <a:ahLst/>
          <a:cxnLst/>
          <a:rect l="0" t="0" r="0" b="0"/>
          <a:pathLst>
            <a:path>
              <a:moveTo>
                <a:pt x="0" y="0"/>
              </a:moveTo>
              <a:lnTo>
                <a:pt x="0" y="2778122"/>
              </a:lnTo>
              <a:lnTo>
                <a:pt x="170961" y="27781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7171AE-0414-4D2F-8A32-651390ED39FF}">
      <dsp:nvSpPr>
        <dsp:cNvPr id="0" name=""/>
        <dsp:cNvSpPr/>
      </dsp:nvSpPr>
      <dsp:spPr>
        <a:xfrm>
          <a:off x="343410" y="4519518"/>
          <a:ext cx="1367691" cy="8548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a:latin typeface="Arial" panose="020B0604020202020204" pitchFamily="34" charset="0"/>
              <a:cs typeface="Arial" panose="020B0604020202020204" pitchFamily="34" charset="0"/>
            </a:rPr>
            <a:t>Succession</a:t>
          </a:r>
        </a:p>
      </dsp:txBody>
      <dsp:txXfrm>
        <a:off x="368446" y="4544554"/>
        <a:ext cx="1317619" cy="804735"/>
      </dsp:txXfrm>
    </dsp:sp>
    <dsp:sp modelId="{2D1D7CC5-2125-4CC3-9AA1-53BD1FCFCDE1}">
      <dsp:nvSpPr>
        <dsp:cNvPr id="0" name=""/>
        <dsp:cNvSpPr/>
      </dsp:nvSpPr>
      <dsp:spPr>
        <a:xfrm>
          <a:off x="2138505" y="1313991"/>
          <a:ext cx="1709614" cy="854807"/>
        </a:xfrm>
        <a:prstGeom prst="roundRect">
          <a:avLst>
            <a:gd name="adj" fmla="val 10000"/>
          </a:avLst>
        </a:prstGeom>
        <a:solidFill>
          <a:srgbClr val="00AEC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b="1" kern="1200">
              <a:latin typeface="Arial" panose="020B0604020202020204" pitchFamily="34" charset="0"/>
              <a:cs typeface="Arial" panose="020B0604020202020204" pitchFamily="34" charset="0"/>
            </a:rPr>
            <a:t>Conduct</a:t>
          </a:r>
        </a:p>
      </dsp:txBody>
      <dsp:txXfrm>
        <a:off x="2163541" y="1339027"/>
        <a:ext cx="1659542" cy="804735"/>
      </dsp:txXfrm>
    </dsp:sp>
    <dsp:sp modelId="{9DDB2417-72CE-4BC8-BDBC-7D08A1160D4D}">
      <dsp:nvSpPr>
        <dsp:cNvPr id="0" name=""/>
        <dsp:cNvSpPr/>
      </dsp:nvSpPr>
      <dsp:spPr>
        <a:xfrm>
          <a:off x="2309466" y="2168798"/>
          <a:ext cx="170961" cy="641105"/>
        </a:xfrm>
        <a:custGeom>
          <a:avLst/>
          <a:gdLst/>
          <a:ahLst/>
          <a:cxnLst/>
          <a:rect l="0" t="0" r="0" b="0"/>
          <a:pathLst>
            <a:path>
              <a:moveTo>
                <a:pt x="0" y="0"/>
              </a:moveTo>
              <a:lnTo>
                <a:pt x="0" y="641105"/>
              </a:lnTo>
              <a:lnTo>
                <a:pt x="170961" y="6411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6F62F0-3AFE-448A-81B3-8A1A58BAE278}">
      <dsp:nvSpPr>
        <dsp:cNvPr id="0" name=""/>
        <dsp:cNvSpPr/>
      </dsp:nvSpPr>
      <dsp:spPr>
        <a:xfrm>
          <a:off x="2480427" y="2382500"/>
          <a:ext cx="1367691" cy="8548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a:latin typeface="Arial" panose="020B0604020202020204" pitchFamily="34" charset="0"/>
              <a:cs typeface="Arial" panose="020B0604020202020204" pitchFamily="34" charset="0"/>
            </a:rPr>
            <a:t>Complaints/ concerns</a:t>
          </a:r>
        </a:p>
      </dsp:txBody>
      <dsp:txXfrm>
        <a:off x="2505463" y="2407536"/>
        <a:ext cx="1317619" cy="804735"/>
      </dsp:txXfrm>
    </dsp:sp>
    <dsp:sp modelId="{92EC8452-52C5-4563-AD6E-7E7CD70AAB19}">
      <dsp:nvSpPr>
        <dsp:cNvPr id="0" name=""/>
        <dsp:cNvSpPr/>
      </dsp:nvSpPr>
      <dsp:spPr>
        <a:xfrm>
          <a:off x="2309466" y="2168798"/>
          <a:ext cx="192912" cy="1709614"/>
        </a:xfrm>
        <a:custGeom>
          <a:avLst/>
          <a:gdLst/>
          <a:ahLst/>
          <a:cxnLst/>
          <a:rect l="0" t="0" r="0" b="0"/>
          <a:pathLst>
            <a:path>
              <a:moveTo>
                <a:pt x="0" y="0"/>
              </a:moveTo>
              <a:lnTo>
                <a:pt x="0" y="1709614"/>
              </a:lnTo>
              <a:lnTo>
                <a:pt x="192912" y="17096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D336A1-1798-4581-A62F-E2E663D4E21C}">
      <dsp:nvSpPr>
        <dsp:cNvPr id="0" name=""/>
        <dsp:cNvSpPr/>
      </dsp:nvSpPr>
      <dsp:spPr>
        <a:xfrm>
          <a:off x="2502379" y="3451009"/>
          <a:ext cx="1367691" cy="8548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a:latin typeface="Arial" panose="020B0604020202020204" pitchFamily="34" charset="0"/>
              <a:cs typeface="Arial" panose="020B0604020202020204" pitchFamily="34" charset="0"/>
            </a:rPr>
            <a:t>Investigation</a:t>
          </a:r>
        </a:p>
      </dsp:txBody>
      <dsp:txXfrm>
        <a:off x="2527415" y="3476045"/>
        <a:ext cx="1317619" cy="804735"/>
      </dsp:txXfrm>
    </dsp:sp>
    <dsp:sp modelId="{663EA281-025A-43F4-9B03-2EEF70989CAD}">
      <dsp:nvSpPr>
        <dsp:cNvPr id="0" name=""/>
        <dsp:cNvSpPr/>
      </dsp:nvSpPr>
      <dsp:spPr>
        <a:xfrm>
          <a:off x="2309466" y="2168798"/>
          <a:ext cx="170961" cy="2778122"/>
        </a:xfrm>
        <a:custGeom>
          <a:avLst/>
          <a:gdLst/>
          <a:ahLst/>
          <a:cxnLst/>
          <a:rect l="0" t="0" r="0" b="0"/>
          <a:pathLst>
            <a:path>
              <a:moveTo>
                <a:pt x="0" y="0"/>
              </a:moveTo>
              <a:lnTo>
                <a:pt x="0" y="2778122"/>
              </a:lnTo>
              <a:lnTo>
                <a:pt x="170961" y="27781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E28A2A-DEAF-49A9-949F-F02D66600151}">
      <dsp:nvSpPr>
        <dsp:cNvPr id="0" name=""/>
        <dsp:cNvSpPr/>
      </dsp:nvSpPr>
      <dsp:spPr>
        <a:xfrm>
          <a:off x="2480427" y="4519518"/>
          <a:ext cx="1367691" cy="8548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a:latin typeface="Arial" panose="020B0604020202020204" pitchFamily="34" charset="0"/>
              <a:cs typeface="Arial" panose="020B0604020202020204" pitchFamily="34" charset="0"/>
            </a:rPr>
            <a:t>Risk mitigation &amp; resolution</a:t>
          </a:r>
        </a:p>
      </dsp:txBody>
      <dsp:txXfrm>
        <a:off x="2505463" y="4544554"/>
        <a:ext cx="1317619" cy="804735"/>
      </dsp:txXfrm>
    </dsp:sp>
    <dsp:sp modelId="{8F4B2EC0-0A02-4A03-BE7A-7768DD85F97E}">
      <dsp:nvSpPr>
        <dsp:cNvPr id="0" name=""/>
        <dsp:cNvSpPr/>
      </dsp:nvSpPr>
      <dsp:spPr>
        <a:xfrm>
          <a:off x="4275522" y="1313991"/>
          <a:ext cx="1709614" cy="854807"/>
        </a:xfrm>
        <a:prstGeom prst="roundRect">
          <a:avLst>
            <a:gd name="adj" fmla="val 10000"/>
          </a:avLst>
        </a:prstGeom>
        <a:solidFill>
          <a:srgbClr val="CED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b="1" kern="1200">
              <a:latin typeface="Arial" panose="020B0604020202020204" pitchFamily="34" charset="0"/>
              <a:cs typeface="Arial" panose="020B0604020202020204" pitchFamily="34" charset="0"/>
            </a:rPr>
            <a:t>Compliance</a:t>
          </a:r>
        </a:p>
      </dsp:txBody>
      <dsp:txXfrm>
        <a:off x="4300558" y="1339027"/>
        <a:ext cx="1659542" cy="804735"/>
      </dsp:txXfrm>
    </dsp:sp>
    <dsp:sp modelId="{78BF5861-AAE2-41D5-9045-B2C679E090A1}">
      <dsp:nvSpPr>
        <dsp:cNvPr id="0" name=""/>
        <dsp:cNvSpPr/>
      </dsp:nvSpPr>
      <dsp:spPr>
        <a:xfrm>
          <a:off x="4446484" y="2168798"/>
          <a:ext cx="170961" cy="686828"/>
        </a:xfrm>
        <a:custGeom>
          <a:avLst/>
          <a:gdLst/>
          <a:ahLst/>
          <a:cxnLst/>
          <a:rect l="0" t="0" r="0" b="0"/>
          <a:pathLst>
            <a:path>
              <a:moveTo>
                <a:pt x="0" y="0"/>
              </a:moveTo>
              <a:lnTo>
                <a:pt x="0" y="686828"/>
              </a:lnTo>
              <a:lnTo>
                <a:pt x="170961" y="6868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41E26A-A99B-442C-8E1D-DAC70A6F831C}">
      <dsp:nvSpPr>
        <dsp:cNvPr id="0" name=""/>
        <dsp:cNvSpPr/>
      </dsp:nvSpPr>
      <dsp:spPr>
        <a:xfrm>
          <a:off x="4617445" y="2428224"/>
          <a:ext cx="1367691" cy="8548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a:latin typeface="Arial" panose="020B0604020202020204" pitchFamily="34" charset="0"/>
              <a:cs typeface="Arial" panose="020B0604020202020204" pitchFamily="34" charset="0"/>
            </a:rPr>
            <a:t>Policies (EDI)</a:t>
          </a:r>
        </a:p>
      </dsp:txBody>
      <dsp:txXfrm>
        <a:off x="4642481" y="2453260"/>
        <a:ext cx="1317619" cy="804735"/>
      </dsp:txXfrm>
    </dsp:sp>
    <dsp:sp modelId="{9B5E87FB-F51D-4F8E-9DD7-E15D3F0C06FC}">
      <dsp:nvSpPr>
        <dsp:cNvPr id="0" name=""/>
        <dsp:cNvSpPr/>
      </dsp:nvSpPr>
      <dsp:spPr>
        <a:xfrm>
          <a:off x="4446484" y="2168798"/>
          <a:ext cx="170961" cy="1709614"/>
        </a:xfrm>
        <a:custGeom>
          <a:avLst/>
          <a:gdLst/>
          <a:ahLst/>
          <a:cxnLst/>
          <a:rect l="0" t="0" r="0" b="0"/>
          <a:pathLst>
            <a:path>
              <a:moveTo>
                <a:pt x="0" y="0"/>
              </a:moveTo>
              <a:lnTo>
                <a:pt x="0" y="1709614"/>
              </a:lnTo>
              <a:lnTo>
                <a:pt x="170961" y="17096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412C15-A62E-4A19-9671-7DCAF3CC0A83}">
      <dsp:nvSpPr>
        <dsp:cNvPr id="0" name=""/>
        <dsp:cNvSpPr/>
      </dsp:nvSpPr>
      <dsp:spPr>
        <a:xfrm>
          <a:off x="4617445" y="3451009"/>
          <a:ext cx="1367691" cy="8548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a:latin typeface="Arial" panose="020B0604020202020204" pitchFamily="34" charset="0"/>
              <a:cs typeface="Arial" panose="020B0604020202020204" pitchFamily="34" charset="0"/>
            </a:rPr>
            <a:t>Assurance (monitor/ report)</a:t>
          </a:r>
        </a:p>
      </dsp:txBody>
      <dsp:txXfrm>
        <a:off x="4642481" y="3476045"/>
        <a:ext cx="1317619" cy="804735"/>
      </dsp:txXfrm>
    </dsp:sp>
    <dsp:sp modelId="{D7488D3D-7D3E-40DE-A042-8D3F3B6B40C1}">
      <dsp:nvSpPr>
        <dsp:cNvPr id="0" name=""/>
        <dsp:cNvSpPr/>
      </dsp:nvSpPr>
      <dsp:spPr>
        <a:xfrm>
          <a:off x="6412540" y="1313991"/>
          <a:ext cx="1709614" cy="854807"/>
        </a:xfrm>
        <a:prstGeom prst="roundRect">
          <a:avLst>
            <a:gd name="adj" fmla="val 10000"/>
          </a:avLst>
        </a:prstGeom>
        <a:solidFill>
          <a:srgbClr val="C1B2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b="1" kern="1200">
              <a:latin typeface="Arial" panose="020B0604020202020204" pitchFamily="34" charset="0"/>
              <a:cs typeface="Arial" panose="020B0604020202020204" pitchFamily="34" charset="0"/>
            </a:rPr>
            <a:t>Change</a:t>
          </a:r>
        </a:p>
      </dsp:txBody>
      <dsp:txXfrm>
        <a:off x="6437576" y="1339027"/>
        <a:ext cx="1659542" cy="804735"/>
      </dsp:txXfrm>
    </dsp:sp>
    <dsp:sp modelId="{EE04613C-5C0E-403F-BFA9-A7AC65A2C83C}">
      <dsp:nvSpPr>
        <dsp:cNvPr id="0" name=""/>
        <dsp:cNvSpPr/>
      </dsp:nvSpPr>
      <dsp:spPr>
        <a:xfrm>
          <a:off x="6583501" y="2168798"/>
          <a:ext cx="170961" cy="641105"/>
        </a:xfrm>
        <a:custGeom>
          <a:avLst/>
          <a:gdLst/>
          <a:ahLst/>
          <a:cxnLst/>
          <a:rect l="0" t="0" r="0" b="0"/>
          <a:pathLst>
            <a:path>
              <a:moveTo>
                <a:pt x="0" y="0"/>
              </a:moveTo>
              <a:lnTo>
                <a:pt x="0" y="641105"/>
              </a:lnTo>
              <a:lnTo>
                <a:pt x="170961" y="6411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FC576E-58B4-4822-B6C8-A835CA544D5A}">
      <dsp:nvSpPr>
        <dsp:cNvPr id="0" name=""/>
        <dsp:cNvSpPr/>
      </dsp:nvSpPr>
      <dsp:spPr>
        <a:xfrm>
          <a:off x="6754463" y="2382500"/>
          <a:ext cx="1367691" cy="8548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a:latin typeface="Arial" panose="020B0604020202020204" pitchFamily="34" charset="0"/>
              <a:cs typeface="Arial" panose="020B0604020202020204" pitchFamily="34" charset="0"/>
            </a:rPr>
            <a:t>Boundaries/ mergers</a:t>
          </a:r>
        </a:p>
      </dsp:txBody>
      <dsp:txXfrm>
        <a:off x="6779499" y="2407536"/>
        <a:ext cx="1317619" cy="804735"/>
      </dsp:txXfrm>
    </dsp:sp>
    <dsp:sp modelId="{BD966531-5813-48E3-88DB-7FCAE1C529FD}">
      <dsp:nvSpPr>
        <dsp:cNvPr id="0" name=""/>
        <dsp:cNvSpPr/>
      </dsp:nvSpPr>
      <dsp:spPr>
        <a:xfrm>
          <a:off x="6583501" y="2168798"/>
          <a:ext cx="170961" cy="1709614"/>
        </a:xfrm>
        <a:custGeom>
          <a:avLst/>
          <a:gdLst/>
          <a:ahLst/>
          <a:cxnLst/>
          <a:rect l="0" t="0" r="0" b="0"/>
          <a:pathLst>
            <a:path>
              <a:moveTo>
                <a:pt x="0" y="0"/>
              </a:moveTo>
              <a:lnTo>
                <a:pt x="0" y="1709614"/>
              </a:lnTo>
              <a:lnTo>
                <a:pt x="170961" y="17096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252E6C-B258-426F-98D0-581F7B1BB944}">
      <dsp:nvSpPr>
        <dsp:cNvPr id="0" name=""/>
        <dsp:cNvSpPr/>
      </dsp:nvSpPr>
      <dsp:spPr>
        <a:xfrm>
          <a:off x="6754463" y="3451009"/>
          <a:ext cx="1367691" cy="8548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a:latin typeface="Arial" panose="020B0604020202020204" pitchFamily="34" charset="0"/>
              <a:cs typeface="Arial" panose="020B0604020202020204" pitchFamily="34" charset="0"/>
            </a:rPr>
            <a:t>Federation</a:t>
          </a:r>
        </a:p>
      </dsp:txBody>
      <dsp:txXfrm>
        <a:off x="6779499" y="3476045"/>
        <a:ext cx="1317619" cy="8047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22C69-1008-4B38-978D-BE9F8FDF88A9}">
      <dsp:nvSpPr>
        <dsp:cNvPr id="0" name=""/>
        <dsp:cNvSpPr/>
      </dsp:nvSpPr>
      <dsp:spPr>
        <a:xfrm>
          <a:off x="4981" y="506767"/>
          <a:ext cx="2347105" cy="234710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6B7856-172A-4D93-A2F8-9BECAE9D829D}">
      <dsp:nvSpPr>
        <dsp:cNvPr id="0" name=""/>
        <dsp:cNvSpPr/>
      </dsp:nvSpPr>
      <dsp:spPr>
        <a:xfrm>
          <a:off x="393617" y="2342497"/>
          <a:ext cx="2347105" cy="2481196"/>
        </a:xfrm>
        <a:prstGeom prst="roundRect">
          <a:avLst>
            <a:gd name="adj" fmla="val 10000"/>
          </a:avLst>
        </a:prstGeom>
        <a:solidFill>
          <a:srgbClr val="CED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chemeClr val="tx1"/>
              </a:solidFill>
              <a:latin typeface="Arial" panose="020B0604020202020204" pitchFamily="34" charset="0"/>
              <a:cs typeface="Arial" panose="020B0604020202020204" pitchFamily="34" charset="0"/>
            </a:rPr>
            <a:t>Autumn</a:t>
          </a:r>
        </a:p>
        <a:p>
          <a:pPr marL="0" lvl="0" indent="0" algn="ctr" defTabSz="1066800">
            <a:lnSpc>
              <a:spcPct val="90000"/>
            </a:lnSpc>
            <a:spcBef>
              <a:spcPct val="0"/>
            </a:spcBef>
            <a:spcAft>
              <a:spcPct val="35000"/>
            </a:spcAft>
            <a:buNone/>
          </a:pPr>
          <a:r>
            <a:rPr lang="en-GB" sz="1800" kern="1200">
              <a:solidFill>
                <a:schemeClr val="tx1"/>
              </a:solidFill>
              <a:latin typeface="Arial" panose="020B0604020202020204" pitchFamily="34" charset="0"/>
              <a:cs typeface="Arial" panose="020B0604020202020204" pitchFamily="34" charset="0"/>
            </a:rPr>
            <a:t>Consult further,   co-develop and test template Schedules with LOCs (Reference Group &amp; ROCs)</a:t>
          </a:r>
        </a:p>
      </dsp:txBody>
      <dsp:txXfrm>
        <a:off x="462361" y="2411241"/>
        <a:ext cx="2209617" cy="2343708"/>
      </dsp:txXfrm>
    </dsp:sp>
    <dsp:sp modelId="{C3B8D4DC-13E5-4397-8DE4-0AAE811E05CA}">
      <dsp:nvSpPr>
        <dsp:cNvPr id="0" name=""/>
        <dsp:cNvSpPr/>
      </dsp:nvSpPr>
      <dsp:spPr>
        <a:xfrm rot="904">
          <a:off x="2804192" y="1398818"/>
          <a:ext cx="452104" cy="5639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GB" sz="2500" kern="1200">
            <a:latin typeface="Arial" panose="020B0604020202020204" pitchFamily="34" charset="0"/>
            <a:cs typeface="Arial" panose="020B0604020202020204" pitchFamily="34" charset="0"/>
          </a:endParaRPr>
        </a:p>
      </dsp:txBody>
      <dsp:txXfrm>
        <a:off x="2804192" y="1511595"/>
        <a:ext cx="316473" cy="338386"/>
      </dsp:txXfrm>
    </dsp:sp>
    <dsp:sp modelId="{DAF15F8D-AEE9-4135-8132-3125A94DEB3A}">
      <dsp:nvSpPr>
        <dsp:cNvPr id="0" name=""/>
        <dsp:cNvSpPr/>
      </dsp:nvSpPr>
      <dsp:spPr>
        <a:xfrm>
          <a:off x="3643815" y="507723"/>
          <a:ext cx="2347105" cy="2347105"/>
        </a:xfrm>
        <a:prstGeom prst="roundRect">
          <a:avLst>
            <a:gd name="adj" fmla="val 10000"/>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37B10B-897E-4961-AE5E-E9E0EBF620DF}">
      <dsp:nvSpPr>
        <dsp:cNvPr id="0" name=""/>
        <dsp:cNvSpPr/>
      </dsp:nvSpPr>
      <dsp:spPr>
        <a:xfrm>
          <a:off x="4025902" y="2358578"/>
          <a:ext cx="2347105" cy="2477370"/>
        </a:xfrm>
        <a:prstGeom prst="roundRect">
          <a:avLst>
            <a:gd name="adj" fmla="val 10000"/>
          </a:avLst>
        </a:prstGeom>
        <a:solidFill>
          <a:srgbClr val="5007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latin typeface="Arial" panose="020B0604020202020204" pitchFamily="34" charset="0"/>
              <a:cs typeface="Arial" panose="020B0604020202020204" pitchFamily="34" charset="0"/>
            </a:rPr>
            <a:t>Winter</a:t>
          </a:r>
        </a:p>
        <a:p>
          <a:pPr marL="0" lvl="0" indent="0" algn="ctr" defTabSz="10668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Finalise, launch and support LOCs to adopt and adapt (Forums &amp; Advancement Leads)</a:t>
          </a:r>
          <a:endParaRPr lang="en-GB" sz="1800" b="1" kern="1200">
            <a:latin typeface="Arial" panose="020B0604020202020204" pitchFamily="34" charset="0"/>
            <a:cs typeface="Arial" panose="020B0604020202020204" pitchFamily="34" charset="0"/>
          </a:endParaRPr>
        </a:p>
      </dsp:txBody>
      <dsp:txXfrm>
        <a:off x="4094646" y="2427322"/>
        <a:ext cx="2209617" cy="2339882"/>
      </dsp:txXfrm>
    </dsp:sp>
    <dsp:sp modelId="{8953AF5F-E498-4B0C-90FF-506626F55B6F}">
      <dsp:nvSpPr>
        <dsp:cNvPr id="0" name=""/>
        <dsp:cNvSpPr/>
      </dsp:nvSpPr>
      <dsp:spPr>
        <a:xfrm rot="67227">
          <a:off x="6449101" y="1435683"/>
          <a:ext cx="458312" cy="5639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GB" sz="2500" kern="1200">
            <a:latin typeface="Arial" panose="020B0604020202020204" pitchFamily="34" charset="0"/>
            <a:cs typeface="Arial" panose="020B0604020202020204" pitchFamily="34" charset="0"/>
          </a:endParaRPr>
        </a:p>
      </dsp:txBody>
      <dsp:txXfrm>
        <a:off x="6449114" y="1547134"/>
        <a:ext cx="320818" cy="338386"/>
      </dsp:txXfrm>
    </dsp:sp>
    <dsp:sp modelId="{5E77F983-54F5-4FBA-A081-75D3788E86B8}">
      <dsp:nvSpPr>
        <dsp:cNvPr id="0" name=""/>
        <dsp:cNvSpPr/>
      </dsp:nvSpPr>
      <dsp:spPr>
        <a:xfrm>
          <a:off x="7300133" y="579234"/>
          <a:ext cx="2347105" cy="2347105"/>
        </a:xfrm>
        <a:prstGeom prst="roundRect">
          <a:avLst>
            <a:gd name="adj" fmla="val 10000"/>
          </a:avLst>
        </a:prstGeom>
        <a:blipFill>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CAC90B-1A7C-49E2-85B3-660AEE336E48}">
      <dsp:nvSpPr>
        <dsp:cNvPr id="0" name=""/>
        <dsp:cNvSpPr/>
      </dsp:nvSpPr>
      <dsp:spPr>
        <a:xfrm>
          <a:off x="7664735" y="2372637"/>
          <a:ext cx="2347105" cy="2463311"/>
        </a:xfrm>
        <a:prstGeom prst="roundRect">
          <a:avLst>
            <a:gd name="adj" fmla="val 10000"/>
          </a:avLst>
        </a:prstGeom>
        <a:solidFill>
          <a:srgbClr val="00AEC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chemeClr val="bg1"/>
              </a:solidFill>
              <a:latin typeface="Arial" panose="020B0604020202020204" pitchFamily="34" charset="0"/>
              <a:cs typeface="Arial" panose="020B0604020202020204" pitchFamily="34" charset="0"/>
            </a:rPr>
            <a:t>Spring</a:t>
          </a:r>
        </a:p>
        <a:p>
          <a:pPr marL="0" lvl="0" indent="0" algn="ctr" defTabSz="1066800">
            <a:lnSpc>
              <a:spcPct val="90000"/>
            </a:lnSpc>
            <a:spcBef>
              <a:spcPct val="0"/>
            </a:spcBef>
            <a:spcAft>
              <a:spcPct val="35000"/>
            </a:spcAft>
            <a:buNone/>
          </a:pPr>
          <a:r>
            <a:rPr lang="en-GB" sz="1800" b="0" kern="1200">
              <a:solidFill>
                <a:schemeClr val="bg1"/>
              </a:solidFill>
              <a:latin typeface="Arial" panose="020B0604020202020204" pitchFamily="34" charset="0"/>
              <a:cs typeface="Arial" panose="020B0604020202020204" pitchFamily="34" charset="0"/>
            </a:rPr>
            <a:t>LOCs start to embed new Model Constitution with LOCSU support (AGMs).</a:t>
          </a:r>
        </a:p>
        <a:p>
          <a:pPr marL="0" lvl="0" indent="0" algn="ctr" defTabSz="1066800">
            <a:lnSpc>
              <a:spcPct val="90000"/>
            </a:lnSpc>
            <a:spcBef>
              <a:spcPct val="0"/>
            </a:spcBef>
            <a:spcAft>
              <a:spcPct val="35000"/>
            </a:spcAft>
            <a:buNone/>
          </a:pPr>
          <a:endParaRPr lang="en-GB" sz="2000" b="1" kern="1200">
            <a:latin typeface="Arial" panose="020B0604020202020204" pitchFamily="34" charset="0"/>
            <a:cs typeface="Arial" panose="020B0604020202020204" pitchFamily="34" charset="0"/>
          </a:endParaRPr>
        </a:p>
      </dsp:txBody>
      <dsp:txXfrm>
        <a:off x="7733479" y="2441381"/>
        <a:ext cx="2209617" cy="23258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1D7CA-3A0E-4B20-A5CC-F6CCC6BD1697}">
      <dsp:nvSpPr>
        <dsp:cNvPr id="0" name=""/>
        <dsp:cNvSpPr/>
      </dsp:nvSpPr>
      <dsp:spPr>
        <a:xfrm>
          <a:off x="1201434" y="492939"/>
          <a:ext cx="3764970" cy="3764970"/>
        </a:xfrm>
        <a:prstGeom prst="blockArc">
          <a:avLst>
            <a:gd name="adj1" fmla="val 10452166"/>
            <a:gd name="adj2" fmla="val 17847342"/>
            <a:gd name="adj3" fmla="val 4633"/>
          </a:avLst>
        </a:prstGeom>
        <a:solidFill>
          <a:srgbClr val="3BAA34">
            <a:hueOff val="-3110744"/>
            <a:satOff val="46847"/>
            <a:lumOff val="-255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0E7048BD-4DF3-4F80-83E7-B33F2740C749}">
      <dsp:nvSpPr>
        <dsp:cNvPr id="0" name=""/>
        <dsp:cNvSpPr/>
      </dsp:nvSpPr>
      <dsp:spPr>
        <a:xfrm>
          <a:off x="1201881" y="635557"/>
          <a:ext cx="3764970" cy="3764970"/>
        </a:xfrm>
        <a:prstGeom prst="blockArc">
          <a:avLst>
            <a:gd name="adj1" fmla="val 3741377"/>
            <a:gd name="adj2" fmla="val 11235780"/>
            <a:gd name="adj3" fmla="val 4633"/>
          </a:avLst>
        </a:prstGeom>
        <a:solidFill>
          <a:srgbClr val="3BAA34">
            <a:hueOff val="-2073829"/>
            <a:satOff val="31231"/>
            <a:lumOff val="-170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714AA08C-CFA9-4022-94EE-1D8736F0068F}">
      <dsp:nvSpPr>
        <dsp:cNvPr id="0" name=""/>
        <dsp:cNvSpPr/>
      </dsp:nvSpPr>
      <dsp:spPr>
        <a:xfrm>
          <a:off x="2469633" y="732073"/>
          <a:ext cx="3764970" cy="3764970"/>
        </a:xfrm>
        <a:prstGeom prst="blockArc">
          <a:avLst>
            <a:gd name="adj1" fmla="val 21200954"/>
            <a:gd name="adj2" fmla="val 6977367"/>
            <a:gd name="adj3" fmla="val 4633"/>
          </a:avLst>
        </a:prstGeom>
        <a:solidFill>
          <a:srgbClr val="3BAA34">
            <a:hueOff val="-1036915"/>
            <a:satOff val="15616"/>
            <a:lumOff val="-85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BEA3CBFD-B6C3-4AAE-8926-0DEFF9F6AA34}">
      <dsp:nvSpPr>
        <dsp:cNvPr id="0" name=""/>
        <dsp:cNvSpPr/>
      </dsp:nvSpPr>
      <dsp:spPr>
        <a:xfrm>
          <a:off x="2465520" y="398425"/>
          <a:ext cx="3764970" cy="3764970"/>
        </a:xfrm>
        <a:prstGeom prst="blockArc">
          <a:avLst>
            <a:gd name="adj1" fmla="val 14632730"/>
            <a:gd name="adj2" fmla="val 311195"/>
            <a:gd name="adj3" fmla="val 4633"/>
          </a:avLst>
        </a:prstGeom>
        <a:solidFill>
          <a:srgbClr val="3BAA34">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2A770CAA-5030-4F73-BEC4-3039E7BA0F0B}">
      <dsp:nvSpPr>
        <dsp:cNvPr id="0" name=""/>
        <dsp:cNvSpPr/>
      </dsp:nvSpPr>
      <dsp:spPr>
        <a:xfrm>
          <a:off x="2638421" y="1297942"/>
          <a:ext cx="2096567" cy="2309109"/>
        </a:xfrm>
        <a:prstGeom prst="ellipse">
          <a:avLst/>
        </a:prstGeom>
        <a:solidFill>
          <a:srgbClr val="016C41">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GB" sz="5100" kern="1200">
              <a:solidFill>
                <a:srgbClr val="FFFFFF"/>
              </a:solidFill>
              <a:latin typeface="Specsavers"/>
              <a:ea typeface="+mn-ea"/>
              <a:cs typeface="+mn-cs"/>
            </a:rPr>
            <a:t>Facts </a:t>
          </a:r>
        </a:p>
      </dsp:txBody>
      <dsp:txXfrm>
        <a:off x="2945456" y="1636103"/>
        <a:ext cx="1482497" cy="1632787"/>
      </dsp:txXfrm>
    </dsp:sp>
    <dsp:sp modelId="{0BF4F2B9-18C0-4D08-BD3B-1CE39FB4E154}">
      <dsp:nvSpPr>
        <dsp:cNvPr id="0" name=""/>
        <dsp:cNvSpPr/>
      </dsp:nvSpPr>
      <dsp:spPr>
        <a:xfrm>
          <a:off x="1997261" y="0"/>
          <a:ext cx="3180003" cy="1213732"/>
        </a:xfrm>
        <a:prstGeom prst="ellipse">
          <a:avLst/>
        </a:prstGeom>
        <a:solidFill>
          <a:srgbClr val="3BAA34">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a:solidFill>
                <a:srgbClr val="FFFFFF"/>
              </a:solidFill>
              <a:latin typeface="Specsavers"/>
              <a:ea typeface="+mn-ea"/>
              <a:cs typeface="+mn-cs"/>
            </a:rPr>
            <a:t>Apologise</a:t>
          </a:r>
          <a:r>
            <a:rPr lang="en-GB" sz="2800" kern="1200">
              <a:solidFill>
                <a:srgbClr val="FFFFFF"/>
              </a:solidFill>
              <a:latin typeface="Specsavers"/>
              <a:ea typeface="+mn-ea"/>
              <a:cs typeface="+mn-cs"/>
            </a:rPr>
            <a:t> </a:t>
          </a:r>
        </a:p>
      </dsp:txBody>
      <dsp:txXfrm>
        <a:off x="2462962" y="177747"/>
        <a:ext cx="2248601" cy="858238"/>
      </dsp:txXfrm>
    </dsp:sp>
    <dsp:sp modelId="{7C827D23-00C9-4E9F-83F1-EB3B2FB38C26}">
      <dsp:nvSpPr>
        <dsp:cNvPr id="0" name=""/>
        <dsp:cNvSpPr/>
      </dsp:nvSpPr>
      <dsp:spPr>
        <a:xfrm>
          <a:off x="5002601" y="1818296"/>
          <a:ext cx="2357056" cy="1213732"/>
        </a:xfrm>
        <a:prstGeom prst="ellipse">
          <a:avLst/>
        </a:prstGeom>
        <a:solidFill>
          <a:srgbClr val="3BAA34">
            <a:hueOff val="-1036915"/>
            <a:satOff val="15616"/>
            <a:lumOff val="-85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a:solidFill>
                <a:srgbClr val="FFFFFF"/>
              </a:solidFill>
              <a:latin typeface="Specsavers"/>
              <a:ea typeface="+mn-ea"/>
              <a:cs typeface="+mn-cs"/>
            </a:rPr>
            <a:t>Explain</a:t>
          </a:r>
        </a:p>
      </dsp:txBody>
      <dsp:txXfrm>
        <a:off x="5347784" y="1996043"/>
        <a:ext cx="1666690" cy="858238"/>
      </dsp:txXfrm>
    </dsp:sp>
    <dsp:sp modelId="{6A6650FB-FE2B-47AA-ADE5-DB387B251DCF}">
      <dsp:nvSpPr>
        <dsp:cNvPr id="0" name=""/>
        <dsp:cNvSpPr/>
      </dsp:nvSpPr>
      <dsp:spPr>
        <a:xfrm>
          <a:off x="2025456" y="3679861"/>
          <a:ext cx="3123613" cy="1213732"/>
        </a:xfrm>
        <a:prstGeom prst="ellipse">
          <a:avLst/>
        </a:prstGeom>
        <a:solidFill>
          <a:srgbClr val="3BAA34">
            <a:hueOff val="-2073829"/>
            <a:satOff val="31231"/>
            <a:lumOff val="-170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a:solidFill>
                <a:srgbClr val="FFFFFF"/>
              </a:solidFill>
              <a:latin typeface="Specsavers"/>
              <a:ea typeface="+mn-ea"/>
              <a:cs typeface="+mn-cs"/>
            </a:rPr>
            <a:t>Reassure</a:t>
          </a:r>
        </a:p>
      </dsp:txBody>
      <dsp:txXfrm>
        <a:off x="2482899" y="3857608"/>
        <a:ext cx="2208727" cy="858238"/>
      </dsp:txXfrm>
    </dsp:sp>
    <dsp:sp modelId="{7CB6FCEF-279C-4BAD-9F19-19CB591D4EFC}">
      <dsp:nvSpPr>
        <dsp:cNvPr id="0" name=""/>
        <dsp:cNvSpPr/>
      </dsp:nvSpPr>
      <dsp:spPr>
        <a:xfrm>
          <a:off x="253347" y="1845617"/>
          <a:ext cx="1986795" cy="1213732"/>
        </a:xfrm>
        <a:prstGeom prst="ellipse">
          <a:avLst/>
        </a:prstGeom>
        <a:solidFill>
          <a:srgbClr val="3BAA34">
            <a:hueOff val="-3110744"/>
            <a:satOff val="46847"/>
            <a:lumOff val="-255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a:solidFill>
                <a:srgbClr val="FFFFFF"/>
              </a:solidFill>
              <a:latin typeface="Specsavers"/>
              <a:ea typeface="+mn-ea"/>
              <a:cs typeface="+mn-cs"/>
            </a:rPr>
            <a:t>Own it!</a:t>
          </a:r>
        </a:p>
      </dsp:txBody>
      <dsp:txXfrm>
        <a:off x="544306" y="2023364"/>
        <a:ext cx="1404877" cy="8582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4EF454-8517-4170-82BC-53F7565E12AB}">
      <dsp:nvSpPr>
        <dsp:cNvPr id="0" name=""/>
        <dsp:cNvSpPr/>
      </dsp:nvSpPr>
      <dsp:spPr>
        <a:xfrm>
          <a:off x="1340974" y="297708"/>
          <a:ext cx="3847315" cy="3847315"/>
        </a:xfrm>
        <a:prstGeom prst="pie">
          <a:avLst>
            <a:gd name="adj1" fmla="val 16200000"/>
            <a:gd name="adj2" fmla="val 1800000"/>
          </a:avLst>
        </a:prstGeom>
        <a:solidFill>
          <a:srgbClr val="500778"/>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a:latin typeface="Arial" panose="020B0604020202020204" pitchFamily="34" charset="0"/>
              <a:cs typeface="Arial" panose="020B0604020202020204" pitchFamily="34" charset="0"/>
            </a:rPr>
            <a:t>So what?</a:t>
          </a:r>
        </a:p>
      </dsp:txBody>
      <dsp:txXfrm>
        <a:off x="3368600" y="1112973"/>
        <a:ext cx="1374041" cy="1145034"/>
      </dsp:txXfrm>
    </dsp:sp>
    <dsp:sp modelId="{8F2FC44A-2229-43C7-BB44-083632C1D390}">
      <dsp:nvSpPr>
        <dsp:cNvPr id="0" name=""/>
        <dsp:cNvSpPr/>
      </dsp:nvSpPr>
      <dsp:spPr>
        <a:xfrm>
          <a:off x="1261737" y="435113"/>
          <a:ext cx="3847315" cy="3847315"/>
        </a:xfrm>
        <a:prstGeom prst="pie">
          <a:avLst>
            <a:gd name="adj1" fmla="val 1800000"/>
            <a:gd name="adj2" fmla="val 9000000"/>
          </a:avLst>
        </a:prstGeom>
        <a:solidFill>
          <a:srgbClr val="CEDC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a:solidFill>
                <a:schemeClr val="tx1"/>
              </a:solidFill>
              <a:latin typeface="Arial" panose="020B0604020202020204" pitchFamily="34" charset="0"/>
              <a:cs typeface="Arial" panose="020B0604020202020204" pitchFamily="34" charset="0"/>
            </a:rPr>
            <a:t>Now what?</a:t>
          </a:r>
        </a:p>
      </dsp:txBody>
      <dsp:txXfrm>
        <a:off x="2177765" y="2931287"/>
        <a:ext cx="2061061" cy="1007630"/>
      </dsp:txXfrm>
    </dsp:sp>
    <dsp:sp modelId="{70B4AAE7-4106-4B60-98A4-CD30B9D755A1}">
      <dsp:nvSpPr>
        <dsp:cNvPr id="0" name=""/>
        <dsp:cNvSpPr/>
      </dsp:nvSpPr>
      <dsp:spPr>
        <a:xfrm>
          <a:off x="1182501" y="297708"/>
          <a:ext cx="3847315" cy="3847315"/>
        </a:xfrm>
        <a:prstGeom prst="pie">
          <a:avLst>
            <a:gd name="adj1" fmla="val 9000000"/>
            <a:gd name="adj2" fmla="val 16200000"/>
          </a:avLst>
        </a:prstGeom>
        <a:solidFill>
          <a:srgbClr val="C1B2B6"/>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a:solidFill>
                <a:schemeClr val="tx1"/>
              </a:solidFill>
              <a:latin typeface="Arial" panose="020B0604020202020204" pitchFamily="34" charset="0"/>
              <a:cs typeface="Arial" panose="020B0604020202020204" pitchFamily="34" charset="0"/>
            </a:rPr>
            <a:t>What?</a:t>
          </a:r>
        </a:p>
      </dsp:txBody>
      <dsp:txXfrm>
        <a:off x="1628148" y="1112973"/>
        <a:ext cx="1374041" cy="1145034"/>
      </dsp:txXfrm>
    </dsp:sp>
    <dsp:sp modelId="{8F963AC8-E7E8-4024-A8D0-2AD91F40432F}">
      <dsp:nvSpPr>
        <dsp:cNvPr id="0" name=""/>
        <dsp:cNvSpPr/>
      </dsp:nvSpPr>
      <dsp:spPr>
        <a:xfrm>
          <a:off x="1103124" y="59541"/>
          <a:ext cx="4323649" cy="4323649"/>
        </a:xfrm>
        <a:prstGeom prst="circularArrow">
          <a:avLst>
            <a:gd name="adj1" fmla="val 5085"/>
            <a:gd name="adj2" fmla="val 327528"/>
            <a:gd name="adj3" fmla="val 1472472"/>
            <a:gd name="adj4" fmla="val 16199432"/>
            <a:gd name="adj5" fmla="val 5932"/>
          </a:avLst>
        </a:prstGeom>
        <a:solidFill>
          <a:srgbClr val="500778"/>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93DF5D9-FECA-4F47-963B-C24BC1861569}">
      <dsp:nvSpPr>
        <dsp:cNvPr id="0" name=""/>
        <dsp:cNvSpPr/>
      </dsp:nvSpPr>
      <dsp:spPr>
        <a:xfrm>
          <a:off x="1023570" y="196702"/>
          <a:ext cx="4323649" cy="4323649"/>
        </a:xfrm>
        <a:prstGeom prst="circularArrow">
          <a:avLst>
            <a:gd name="adj1" fmla="val 5085"/>
            <a:gd name="adj2" fmla="val 327528"/>
            <a:gd name="adj3" fmla="val 8671970"/>
            <a:gd name="adj4" fmla="val 1800502"/>
            <a:gd name="adj5" fmla="val 5932"/>
          </a:avLst>
        </a:prstGeom>
        <a:solidFill>
          <a:srgbClr val="CEDC00"/>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48BB1DFF-642B-41B5-9EC0-CEECF8B659F9}">
      <dsp:nvSpPr>
        <dsp:cNvPr id="0" name=""/>
        <dsp:cNvSpPr/>
      </dsp:nvSpPr>
      <dsp:spPr>
        <a:xfrm>
          <a:off x="944016" y="59541"/>
          <a:ext cx="4323649" cy="4323649"/>
        </a:xfrm>
        <a:prstGeom prst="circularArrow">
          <a:avLst>
            <a:gd name="adj1" fmla="val 5085"/>
            <a:gd name="adj2" fmla="val 327528"/>
            <a:gd name="adj3" fmla="val 15873039"/>
            <a:gd name="adj4" fmla="val 9000000"/>
            <a:gd name="adj5" fmla="val 5932"/>
          </a:avLst>
        </a:prstGeom>
        <a:solidFill>
          <a:srgbClr val="C1B2B6"/>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FA876A-3969-43BE-8912-7CC88F5FD7EF}" type="datetimeFigureOut">
              <a:rPr lang="en-GB" smtClean="0"/>
              <a:t>03/12/2024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CBEB9-DD2E-420B-A88D-D32497B611E6}" type="slidenum">
              <a:rPr lang="en-GB" smtClean="0"/>
              <a:t>‹#›</a:t>
            </a:fld>
            <a:endParaRPr lang="en-GB"/>
          </a:p>
        </p:txBody>
      </p:sp>
    </p:spTree>
    <p:extLst>
      <p:ext uri="{BB962C8B-B14F-4D97-AF65-F5344CB8AC3E}">
        <p14:creationId xmlns:p14="http://schemas.microsoft.com/office/powerpoint/2010/main" val="2177963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CD8CBEB9-DD2E-420B-A88D-D32497B611E6}" type="slidenum">
              <a:rPr lang="en-GB" smtClean="0"/>
              <a:t>1</a:t>
            </a:fld>
            <a:endParaRPr lang="en-GB"/>
          </a:p>
        </p:txBody>
      </p:sp>
    </p:spTree>
    <p:extLst>
      <p:ext uri="{BB962C8B-B14F-4D97-AF65-F5344CB8AC3E}">
        <p14:creationId xmlns:p14="http://schemas.microsoft.com/office/powerpoint/2010/main" val="1813556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E0D8A-CDCC-B6DD-C8C6-89B6952B7D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BA4BFC-03AB-451A-85C1-30CA66AB36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A377D2-40D6-1069-6460-3E9488FF6B36}"/>
              </a:ext>
            </a:extLst>
          </p:cNvPr>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lang="en-GB" sz="1200" b="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endParaRPr lang="en-GB"/>
          </a:p>
        </p:txBody>
      </p:sp>
      <p:sp>
        <p:nvSpPr>
          <p:cNvPr id="4" name="Slide Number Placeholder 3">
            <a:extLst>
              <a:ext uri="{FF2B5EF4-FFF2-40B4-BE49-F238E27FC236}">
                <a16:creationId xmlns:a16="http://schemas.microsoft.com/office/drawing/2014/main" id="{123667A6-4CAA-5D50-9C09-3C04298B0DCD}"/>
              </a:ext>
            </a:extLst>
          </p:cNvPr>
          <p:cNvSpPr>
            <a:spLocks noGrp="1"/>
          </p:cNvSpPr>
          <p:nvPr>
            <p:ph type="sldNum" sz="quarter" idx="5"/>
          </p:nvPr>
        </p:nvSpPr>
        <p:spPr/>
        <p:txBody>
          <a:bodyPr/>
          <a:lstStyle/>
          <a:p>
            <a:fld id="{CD8CBEB9-DD2E-420B-A88D-D32497B611E6}" type="slidenum">
              <a:rPr lang="en-GB" smtClean="0"/>
              <a:t>10</a:t>
            </a:fld>
            <a:endParaRPr lang="en-GB"/>
          </a:p>
        </p:txBody>
      </p:sp>
    </p:spTree>
    <p:extLst>
      <p:ext uri="{BB962C8B-B14F-4D97-AF65-F5344CB8AC3E}">
        <p14:creationId xmlns:p14="http://schemas.microsoft.com/office/powerpoint/2010/main" val="2388042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GB"/>
          </a:p>
        </p:txBody>
      </p:sp>
      <p:sp>
        <p:nvSpPr>
          <p:cNvPr id="4" name="Slide Number Placeholder 3"/>
          <p:cNvSpPr>
            <a:spLocks noGrp="1"/>
          </p:cNvSpPr>
          <p:nvPr>
            <p:ph type="sldNum" sz="quarter" idx="5"/>
          </p:nvPr>
        </p:nvSpPr>
        <p:spPr/>
        <p:txBody>
          <a:bodyPr/>
          <a:lstStyle/>
          <a:p>
            <a:fld id="{CD8CBEB9-DD2E-420B-A88D-D32497B611E6}" type="slidenum">
              <a:rPr lang="en-GB" smtClean="0"/>
              <a:t>11</a:t>
            </a:fld>
            <a:endParaRPr lang="en-GB"/>
          </a:p>
        </p:txBody>
      </p:sp>
    </p:spTree>
    <p:extLst>
      <p:ext uri="{BB962C8B-B14F-4D97-AF65-F5344CB8AC3E}">
        <p14:creationId xmlns:p14="http://schemas.microsoft.com/office/powerpoint/2010/main" val="3423922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3D9F1-1AD0-07BD-A679-ABF749BC61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FDEA1-D304-A423-9B04-721AB33CBA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28408D-6FA9-B5D8-B717-107A09CBA395}"/>
              </a:ext>
            </a:extLst>
          </p:cNvPr>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 typeface="+mj-lt"/>
              <a:buNone/>
              <a:tabLst/>
              <a:defRPr/>
            </a:pPr>
            <a:endParaRPr lang="en-GB" sz="12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lvl="0" indent="0" algn="just">
              <a:lnSpc>
                <a:spcPct val="107000"/>
              </a:lnSpc>
              <a:spcAft>
                <a:spcPts val="800"/>
              </a:spcAft>
              <a:buFont typeface="+mj-lt"/>
              <a:buNone/>
            </a:pPr>
            <a:endParaRPr lang="en-GB" sz="1200" i="1" kern="100">
              <a:effectLst/>
              <a:latin typeface="Aptos" panose="020B0004020202020204" pitchFamily="34" charset="0"/>
              <a:ea typeface="Aptos" panose="020B0004020202020204" pitchFamily="34" charset="0"/>
              <a:cs typeface="Times New Roman" panose="02020603050405020304" pitchFamily="18" charset="0"/>
            </a:endParaRPr>
          </a:p>
          <a:p>
            <a:endParaRPr lang="en-GB"/>
          </a:p>
        </p:txBody>
      </p:sp>
      <p:sp>
        <p:nvSpPr>
          <p:cNvPr id="4" name="Slide Number Placeholder 3">
            <a:extLst>
              <a:ext uri="{FF2B5EF4-FFF2-40B4-BE49-F238E27FC236}">
                <a16:creationId xmlns:a16="http://schemas.microsoft.com/office/drawing/2014/main" id="{3102FBAC-1131-3345-D3C3-C6C2291A7B31}"/>
              </a:ext>
            </a:extLst>
          </p:cNvPr>
          <p:cNvSpPr>
            <a:spLocks noGrp="1"/>
          </p:cNvSpPr>
          <p:nvPr>
            <p:ph type="sldNum" sz="quarter" idx="5"/>
          </p:nvPr>
        </p:nvSpPr>
        <p:spPr/>
        <p:txBody>
          <a:bodyPr/>
          <a:lstStyle/>
          <a:p>
            <a:fld id="{CD8CBEB9-DD2E-420B-A88D-D32497B611E6}" type="slidenum">
              <a:rPr lang="en-GB" smtClean="0"/>
              <a:t>12</a:t>
            </a:fld>
            <a:endParaRPr lang="en-GB"/>
          </a:p>
        </p:txBody>
      </p:sp>
    </p:spTree>
    <p:extLst>
      <p:ext uri="{BB962C8B-B14F-4D97-AF65-F5344CB8AC3E}">
        <p14:creationId xmlns:p14="http://schemas.microsoft.com/office/powerpoint/2010/main" val="3603080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6574F-81D5-0014-64BA-B30096EA95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F52750-66A9-BBD5-4E3B-768B060880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66602E-28ED-DD29-3F03-CA2B8D1029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a:extLst>
              <a:ext uri="{FF2B5EF4-FFF2-40B4-BE49-F238E27FC236}">
                <a16:creationId xmlns:a16="http://schemas.microsoft.com/office/drawing/2014/main" id="{A9F0DCB3-82DE-7907-88A0-012B892A34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00721-9198-4943-BFE3-FDB98386AB5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544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2F8A5EC6-4D1B-49F0-B088-61C9AA26B0E2}" type="slidenum">
              <a:rPr lang="en-GB" smtClean="0"/>
              <a:t>14</a:t>
            </a:fld>
            <a:endParaRPr lang="en-GB"/>
          </a:p>
        </p:txBody>
      </p:sp>
    </p:spTree>
    <p:extLst>
      <p:ext uri="{BB962C8B-B14F-4D97-AF65-F5344CB8AC3E}">
        <p14:creationId xmlns:p14="http://schemas.microsoft.com/office/powerpoint/2010/main" val="1079823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a:p>
            <a:endParaRPr lang="en-GB"/>
          </a:p>
          <a:p>
            <a:endParaRPr lang="en-GB"/>
          </a:p>
        </p:txBody>
      </p:sp>
      <p:sp>
        <p:nvSpPr>
          <p:cNvPr id="4" name="Slide Number Placeholder 3"/>
          <p:cNvSpPr>
            <a:spLocks noGrp="1"/>
          </p:cNvSpPr>
          <p:nvPr>
            <p:ph type="sldNum" sz="quarter" idx="5"/>
          </p:nvPr>
        </p:nvSpPr>
        <p:spPr/>
        <p:txBody>
          <a:bodyPr/>
          <a:lstStyle/>
          <a:p>
            <a:fld id="{2F8A5EC6-4D1B-49F0-B088-61C9AA26B0E2}" type="slidenum">
              <a:rPr lang="en-GB" smtClean="0"/>
              <a:t>15</a:t>
            </a:fld>
            <a:endParaRPr lang="en-GB"/>
          </a:p>
        </p:txBody>
      </p:sp>
    </p:spTree>
    <p:extLst>
      <p:ext uri="{BB962C8B-B14F-4D97-AF65-F5344CB8AC3E}">
        <p14:creationId xmlns:p14="http://schemas.microsoft.com/office/powerpoint/2010/main" val="2020377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2F8A5EC6-4D1B-49F0-B088-61C9AA26B0E2}" type="slidenum">
              <a:rPr lang="en-GB" smtClean="0"/>
              <a:t>16</a:t>
            </a:fld>
            <a:endParaRPr lang="en-GB"/>
          </a:p>
        </p:txBody>
      </p:sp>
    </p:spTree>
    <p:extLst>
      <p:ext uri="{BB962C8B-B14F-4D97-AF65-F5344CB8AC3E}">
        <p14:creationId xmlns:p14="http://schemas.microsoft.com/office/powerpoint/2010/main" val="792887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2F8A5EC6-4D1B-49F0-B088-61C9AA26B0E2}" type="slidenum">
              <a:rPr lang="en-GB" smtClean="0"/>
              <a:t>17</a:t>
            </a:fld>
            <a:endParaRPr lang="en-GB"/>
          </a:p>
        </p:txBody>
      </p:sp>
    </p:spTree>
    <p:extLst>
      <p:ext uri="{BB962C8B-B14F-4D97-AF65-F5344CB8AC3E}">
        <p14:creationId xmlns:p14="http://schemas.microsoft.com/office/powerpoint/2010/main" val="3336728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5505C-F5D8-0131-9DDD-4053F4E80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3DA68-163B-5FC5-E61B-CCC1F5816E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3F9583-3C37-5C4F-6D31-281694CD7244}"/>
              </a:ext>
            </a:extLst>
          </p:cNvPr>
          <p:cNvSpPr>
            <a:spLocks noGrp="1"/>
          </p:cNvSpPr>
          <p:nvPr>
            <p:ph type="body" idx="1"/>
          </p:nvPr>
        </p:nvSpPr>
        <p:spPr/>
        <p:txBody>
          <a:bodyPr/>
          <a:lstStyle/>
          <a:p>
            <a:endParaRPr lang="en-GB">
              <a:ea typeface="Calibri"/>
              <a:cs typeface="Calibri"/>
            </a:endParaRPr>
          </a:p>
        </p:txBody>
      </p:sp>
      <p:sp>
        <p:nvSpPr>
          <p:cNvPr id="4" name="Slide Number Placeholder 3">
            <a:extLst>
              <a:ext uri="{FF2B5EF4-FFF2-40B4-BE49-F238E27FC236}">
                <a16:creationId xmlns:a16="http://schemas.microsoft.com/office/drawing/2014/main" id="{1E1D33CD-EE92-744F-EF9E-E2DD036337B8}"/>
              </a:ext>
            </a:extLst>
          </p:cNvPr>
          <p:cNvSpPr>
            <a:spLocks noGrp="1"/>
          </p:cNvSpPr>
          <p:nvPr>
            <p:ph type="sldNum" sz="quarter" idx="5"/>
          </p:nvPr>
        </p:nvSpPr>
        <p:spPr/>
        <p:txBody>
          <a:bodyPr/>
          <a:lstStyle/>
          <a:p>
            <a:fld id="{2F8A5EC6-4D1B-49F0-B088-61C9AA26B0E2}" type="slidenum">
              <a:rPr lang="en-GB" smtClean="0"/>
              <a:t>18</a:t>
            </a:fld>
            <a:endParaRPr lang="en-GB"/>
          </a:p>
        </p:txBody>
      </p:sp>
    </p:spTree>
    <p:extLst>
      <p:ext uri="{BB962C8B-B14F-4D97-AF65-F5344CB8AC3E}">
        <p14:creationId xmlns:p14="http://schemas.microsoft.com/office/powerpoint/2010/main" val="2969772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2F8A5EC6-4D1B-49F0-B088-61C9AA26B0E2}" type="slidenum">
              <a:rPr lang="en-GB" smtClean="0"/>
              <a:t>19</a:t>
            </a:fld>
            <a:endParaRPr lang="en-GB"/>
          </a:p>
        </p:txBody>
      </p:sp>
    </p:spTree>
    <p:extLst>
      <p:ext uri="{BB962C8B-B14F-4D97-AF65-F5344CB8AC3E}">
        <p14:creationId xmlns:p14="http://schemas.microsoft.com/office/powerpoint/2010/main" val="1744554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D8CBEB9-DD2E-420B-A88D-D32497B611E6}" type="slidenum">
              <a:rPr lang="en-GB" smtClean="0"/>
              <a:t>2</a:t>
            </a:fld>
            <a:endParaRPr lang="en-GB"/>
          </a:p>
        </p:txBody>
      </p:sp>
    </p:spTree>
    <p:extLst>
      <p:ext uri="{BB962C8B-B14F-4D97-AF65-F5344CB8AC3E}">
        <p14:creationId xmlns:p14="http://schemas.microsoft.com/office/powerpoint/2010/main" val="3006212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2F8A5EC6-4D1B-49F0-B088-61C9AA26B0E2}" type="slidenum">
              <a:rPr lang="en-GB" smtClean="0"/>
              <a:t>20</a:t>
            </a:fld>
            <a:endParaRPr lang="en-GB"/>
          </a:p>
        </p:txBody>
      </p:sp>
    </p:spTree>
    <p:extLst>
      <p:ext uri="{BB962C8B-B14F-4D97-AF65-F5344CB8AC3E}">
        <p14:creationId xmlns:p14="http://schemas.microsoft.com/office/powerpoint/2010/main" val="2186606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CBEB9-DD2E-420B-A88D-D32497B611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128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ea typeface="Calibri"/>
              <a:cs typeface="Calibri"/>
            </a:endParaRPr>
          </a:p>
          <a:p>
            <a:endParaRPr lang="en-GB"/>
          </a:p>
        </p:txBody>
      </p:sp>
      <p:sp>
        <p:nvSpPr>
          <p:cNvPr id="4" name="Slide Number Placeholder 3"/>
          <p:cNvSpPr>
            <a:spLocks noGrp="1"/>
          </p:cNvSpPr>
          <p:nvPr>
            <p:ph type="sldNum" sz="quarter" idx="5"/>
          </p:nvPr>
        </p:nvSpPr>
        <p:spPr/>
        <p:txBody>
          <a:bodyPr/>
          <a:lstStyle/>
          <a:p>
            <a:fld id="{2F8A5EC6-4D1B-49F0-B088-61C9AA26B0E2}" type="slidenum">
              <a:rPr lang="en-GB" smtClean="0"/>
              <a:t>22</a:t>
            </a:fld>
            <a:endParaRPr lang="en-GB"/>
          </a:p>
        </p:txBody>
      </p:sp>
    </p:spTree>
    <p:extLst>
      <p:ext uri="{BB962C8B-B14F-4D97-AF65-F5344CB8AC3E}">
        <p14:creationId xmlns:p14="http://schemas.microsoft.com/office/powerpoint/2010/main" val="508541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2F8A5EC6-4D1B-49F0-B088-61C9AA26B0E2}" type="slidenum">
              <a:rPr lang="en-GB" smtClean="0"/>
              <a:t>23</a:t>
            </a:fld>
            <a:endParaRPr lang="en-GB"/>
          </a:p>
        </p:txBody>
      </p:sp>
    </p:spTree>
    <p:extLst>
      <p:ext uri="{BB962C8B-B14F-4D97-AF65-F5344CB8AC3E}">
        <p14:creationId xmlns:p14="http://schemas.microsoft.com/office/powerpoint/2010/main" val="4156948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42816-6C14-D26B-53BE-71922AB95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7A7210-F2B0-5BC6-51C6-4A309E9947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996809-661E-2B30-38F0-FCE40D4A63ED}"/>
              </a:ext>
            </a:extLst>
          </p:cNvPr>
          <p:cNvSpPr>
            <a:spLocks noGrp="1"/>
          </p:cNvSpPr>
          <p:nvPr>
            <p:ph type="body" idx="1"/>
          </p:nvPr>
        </p:nvSpPr>
        <p:spPr/>
        <p:txBody>
          <a:bodyPr/>
          <a:lstStyle/>
          <a:p>
            <a:endParaRPr lang="en-GB">
              <a:ea typeface="Calibri"/>
              <a:cs typeface="Calibri"/>
            </a:endParaRPr>
          </a:p>
        </p:txBody>
      </p:sp>
      <p:sp>
        <p:nvSpPr>
          <p:cNvPr id="4" name="Slide Number Placeholder 3">
            <a:extLst>
              <a:ext uri="{FF2B5EF4-FFF2-40B4-BE49-F238E27FC236}">
                <a16:creationId xmlns:a16="http://schemas.microsoft.com/office/drawing/2014/main" id="{3519320F-1F07-8A64-6DF2-0C15723B5815}"/>
              </a:ext>
            </a:extLst>
          </p:cNvPr>
          <p:cNvSpPr>
            <a:spLocks noGrp="1"/>
          </p:cNvSpPr>
          <p:nvPr>
            <p:ph type="sldNum" sz="quarter" idx="5"/>
          </p:nvPr>
        </p:nvSpPr>
        <p:spPr/>
        <p:txBody>
          <a:bodyPr/>
          <a:lstStyle/>
          <a:p>
            <a:fld id="{2F8A5EC6-4D1B-49F0-B088-61C9AA26B0E2}" type="slidenum">
              <a:rPr lang="en-GB" smtClean="0"/>
              <a:t>24</a:t>
            </a:fld>
            <a:endParaRPr lang="en-GB"/>
          </a:p>
        </p:txBody>
      </p:sp>
    </p:spTree>
    <p:extLst>
      <p:ext uri="{BB962C8B-B14F-4D97-AF65-F5344CB8AC3E}">
        <p14:creationId xmlns:p14="http://schemas.microsoft.com/office/powerpoint/2010/main" val="704755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endParaRPr lang="en-GB">
              <a:ea typeface="Calibri"/>
              <a:cs typeface="Calibri"/>
            </a:endParaRPr>
          </a:p>
        </p:txBody>
      </p:sp>
      <p:sp>
        <p:nvSpPr>
          <p:cNvPr id="4" name="Slide Number Placeholder 3"/>
          <p:cNvSpPr>
            <a:spLocks noGrp="1"/>
          </p:cNvSpPr>
          <p:nvPr>
            <p:ph type="sldNum" sz="quarter" idx="5"/>
          </p:nvPr>
        </p:nvSpPr>
        <p:spPr/>
        <p:txBody>
          <a:bodyPr/>
          <a:lstStyle/>
          <a:p>
            <a:fld id="{2F8A5EC6-4D1B-49F0-B088-61C9AA26B0E2}" type="slidenum">
              <a:rPr lang="en-GB" smtClean="0"/>
              <a:t>25</a:t>
            </a:fld>
            <a:endParaRPr lang="en-GB"/>
          </a:p>
        </p:txBody>
      </p:sp>
    </p:spTree>
    <p:extLst>
      <p:ext uri="{BB962C8B-B14F-4D97-AF65-F5344CB8AC3E}">
        <p14:creationId xmlns:p14="http://schemas.microsoft.com/office/powerpoint/2010/main" val="3530091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ea typeface="Calibri"/>
              <a:cs typeface="Calibri"/>
            </a:endParaRPr>
          </a:p>
          <a:p>
            <a:endParaRPr lang="en-GB"/>
          </a:p>
        </p:txBody>
      </p:sp>
      <p:sp>
        <p:nvSpPr>
          <p:cNvPr id="4" name="Slide Number Placeholder 3"/>
          <p:cNvSpPr>
            <a:spLocks noGrp="1"/>
          </p:cNvSpPr>
          <p:nvPr>
            <p:ph type="sldNum" sz="quarter" idx="5"/>
          </p:nvPr>
        </p:nvSpPr>
        <p:spPr/>
        <p:txBody>
          <a:bodyPr/>
          <a:lstStyle/>
          <a:p>
            <a:fld id="{2F8A5EC6-4D1B-49F0-B088-61C9AA26B0E2}" type="slidenum">
              <a:rPr lang="en-GB" smtClean="0"/>
              <a:t>26</a:t>
            </a:fld>
            <a:endParaRPr lang="en-GB"/>
          </a:p>
        </p:txBody>
      </p:sp>
    </p:spTree>
    <p:extLst>
      <p:ext uri="{BB962C8B-B14F-4D97-AF65-F5344CB8AC3E}">
        <p14:creationId xmlns:p14="http://schemas.microsoft.com/office/powerpoint/2010/main" val="3611277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fld id="{2F8A5EC6-4D1B-49F0-B088-61C9AA26B0E2}" type="slidenum">
              <a:rPr lang="en-GB" smtClean="0"/>
              <a:t>27</a:t>
            </a:fld>
            <a:endParaRPr lang="en-GB"/>
          </a:p>
        </p:txBody>
      </p:sp>
    </p:spTree>
    <p:extLst>
      <p:ext uri="{BB962C8B-B14F-4D97-AF65-F5344CB8AC3E}">
        <p14:creationId xmlns:p14="http://schemas.microsoft.com/office/powerpoint/2010/main" val="3315582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CBEB9-DD2E-420B-A88D-D32497B611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82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00721-9198-4943-BFE3-FDB98386AB5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215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a:p>
          <a:p>
            <a:pPr algn="l" rtl="0" fontAlgn="base"/>
            <a:endParaRPr lang="en-GB"/>
          </a:p>
          <a:p>
            <a:pPr algn="l" rtl="0" fontAlgn="base"/>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00721-9198-4943-BFE3-FDB98386AB5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538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CBEB9-DD2E-420B-A88D-D32497B611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1823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CD8CBEB9-DD2E-420B-A88D-D32497B611E6}" type="slidenum">
              <a:rPr lang="en-GB" smtClean="0"/>
              <a:t>31</a:t>
            </a:fld>
            <a:endParaRPr lang="en-GB"/>
          </a:p>
        </p:txBody>
      </p:sp>
    </p:spTree>
    <p:extLst>
      <p:ext uri="{BB962C8B-B14F-4D97-AF65-F5344CB8AC3E}">
        <p14:creationId xmlns:p14="http://schemas.microsoft.com/office/powerpoint/2010/main" val="29522243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fld id="{CD8CBEB9-DD2E-420B-A88D-D32497B611E6}" type="slidenum">
              <a:rPr lang="en-GB" smtClean="0"/>
              <a:t>32</a:t>
            </a:fld>
            <a:endParaRPr lang="en-GB"/>
          </a:p>
        </p:txBody>
      </p:sp>
    </p:spTree>
    <p:extLst>
      <p:ext uri="{BB962C8B-B14F-4D97-AF65-F5344CB8AC3E}">
        <p14:creationId xmlns:p14="http://schemas.microsoft.com/office/powerpoint/2010/main" val="2948284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571C4-4CDE-44E9-9BC8-8039FB30EA7D}"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en-GB" altLang="en-US" sz="800"/>
          </a:p>
        </p:txBody>
      </p:sp>
    </p:spTree>
    <p:extLst>
      <p:ext uri="{BB962C8B-B14F-4D97-AF65-F5344CB8AC3E}">
        <p14:creationId xmlns:p14="http://schemas.microsoft.com/office/powerpoint/2010/main" val="238503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1">
              <a:latin typeface="Arial"/>
              <a:cs typeface="Arial"/>
            </a:endParaRPr>
          </a:p>
          <a:p>
            <a:endParaRPr lang="en-GB"/>
          </a:p>
        </p:txBody>
      </p:sp>
      <p:sp>
        <p:nvSpPr>
          <p:cNvPr id="4" name="Slide Number Placeholder 3"/>
          <p:cNvSpPr>
            <a:spLocks noGrp="1"/>
          </p:cNvSpPr>
          <p:nvPr>
            <p:ph type="sldNum" sz="quarter" idx="5"/>
          </p:nvPr>
        </p:nvSpPr>
        <p:spPr/>
        <p:txBody>
          <a:bodyPr/>
          <a:lstStyle/>
          <a:p>
            <a:fld id="{CD8CBEB9-DD2E-420B-A88D-D32497B611E6}" type="slidenum">
              <a:rPr lang="en-GB" smtClean="0"/>
              <a:t>35</a:t>
            </a:fld>
            <a:endParaRPr lang="en-GB"/>
          </a:p>
        </p:txBody>
      </p:sp>
    </p:spTree>
    <p:extLst>
      <p:ext uri="{BB962C8B-B14F-4D97-AF65-F5344CB8AC3E}">
        <p14:creationId xmlns:p14="http://schemas.microsoft.com/office/powerpoint/2010/main" val="37680477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B444C-CCF4-459E-A3C9-31F665B8AF8E}"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058" name="Rectangle 2"/>
          <p:cNvSpPr>
            <a:spLocks noGrp="1" noRot="1" noChangeAspect="1" noChangeArrowheads="1" noTextEdit="1"/>
          </p:cNvSpPr>
          <p:nvPr>
            <p:ph type="sldImg"/>
          </p:nvPr>
        </p:nvSpPr>
        <p:spPr>
          <a:xfrm>
            <a:off x="131763" y="762000"/>
            <a:ext cx="6502400" cy="3657600"/>
          </a:xfrm>
          <a:ln/>
        </p:spPr>
      </p:sp>
      <p:sp>
        <p:nvSpPr>
          <p:cNvPr id="685059" name="Rectangle 3"/>
          <p:cNvSpPr>
            <a:spLocks noGrp="1" noChangeArrowheads="1"/>
          </p:cNvSpPr>
          <p:nvPr>
            <p:ph type="body" idx="1"/>
          </p:nvPr>
        </p:nvSpPr>
        <p:spPr>
          <a:xfrm>
            <a:off x="922338" y="4724400"/>
            <a:ext cx="4922837" cy="4419600"/>
          </a:xfrm>
        </p:spPr>
        <p:txBody>
          <a:bodyPr/>
          <a:lstStyle/>
          <a:p>
            <a:endParaRPr lang="en-US" altLang="en-US" sz="900" b="1">
              <a:latin typeface="Arial"/>
              <a:cs typeface="Arial"/>
            </a:endParaRPr>
          </a:p>
          <a:p>
            <a:endParaRPr lang="en-US" altLang="en-US">
              <a:cs typeface="Times New Roman" panose="02020603050405020304" pitchFamily="18" charset="0"/>
            </a:endParaRPr>
          </a:p>
        </p:txBody>
      </p:sp>
    </p:spTree>
    <p:extLst>
      <p:ext uri="{BB962C8B-B14F-4D97-AF65-F5344CB8AC3E}">
        <p14:creationId xmlns:p14="http://schemas.microsoft.com/office/powerpoint/2010/main" val="2286883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3ECAE-56F6-4DFB-B478-1DF32A8DE51D}"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410" name="Rectangle 2"/>
          <p:cNvSpPr>
            <a:spLocks noGrp="1" noRot="1" noChangeAspect="1" noChangeArrowheads="1" noTextEdit="1"/>
          </p:cNvSpPr>
          <p:nvPr>
            <p:ph type="sldImg"/>
          </p:nvPr>
        </p:nvSpPr>
        <p:spPr>
          <a:xfrm>
            <a:off x="131763" y="762000"/>
            <a:ext cx="6502400" cy="3657600"/>
          </a:xfrm>
          <a:ln/>
        </p:spPr>
      </p:sp>
      <p:sp>
        <p:nvSpPr>
          <p:cNvPr id="657411" name="Rectangle 3"/>
          <p:cNvSpPr>
            <a:spLocks noGrp="1" noChangeArrowheads="1"/>
          </p:cNvSpPr>
          <p:nvPr>
            <p:ph type="body" idx="1"/>
          </p:nvPr>
        </p:nvSpPr>
        <p:spPr>
          <a:xfrm>
            <a:off x="922338" y="4724400"/>
            <a:ext cx="4922837" cy="4419600"/>
          </a:xfrm>
        </p:spPr>
        <p:txBody>
          <a:bodyPr/>
          <a:lstStyle/>
          <a:p>
            <a:endParaRPr lang="en-GB" altLang="en-US"/>
          </a:p>
        </p:txBody>
      </p:sp>
    </p:spTree>
    <p:extLst>
      <p:ext uri="{BB962C8B-B14F-4D97-AF65-F5344CB8AC3E}">
        <p14:creationId xmlns:p14="http://schemas.microsoft.com/office/powerpoint/2010/main" val="1148266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A3FEAE-A580-4F7C-B4B5-66044F343390}"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2706" name="Rectangle 2"/>
          <p:cNvSpPr>
            <a:spLocks noGrp="1" noRot="1" noChangeAspect="1" noChangeArrowheads="1" noTextEdit="1"/>
          </p:cNvSpPr>
          <p:nvPr>
            <p:ph type="sldImg"/>
          </p:nvPr>
        </p:nvSpPr>
        <p:spPr>
          <a:xfrm>
            <a:off x="131763" y="762000"/>
            <a:ext cx="6502400" cy="3657600"/>
          </a:xfrm>
          <a:ln/>
        </p:spPr>
      </p:sp>
      <p:sp>
        <p:nvSpPr>
          <p:cNvPr id="712707" name="Rectangle 3"/>
          <p:cNvSpPr>
            <a:spLocks noGrp="1" noChangeArrowheads="1"/>
          </p:cNvSpPr>
          <p:nvPr>
            <p:ph type="body" idx="1"/>
          </p:nvPr>
        </p:nvSpPr>
        <p:spPr>
          <a:xfrm>
            <a:off x="922338" y="4724400"/>
            <a:ext cx="4922837" cy="4419600"/>
          </a:xfrm>
        </p:spPr>
        <p:txBody>
          <a:bodyPr/>
          <a:lstStyle/>
          <a:p>
            <a:endParaRPr lang="en-GB" altLang="en-US"/>
          </a:p>
        </p:txBody>
      </p:sp>
    </p:spTree>
    <p:extLst>
      <p:ext uri="{BB962C8B-B14F-4D97-AF65-F5344CB8AC3E}">
        <p14:creationId xmlns:p14="http://schemas.microsoft.com/office/powerpoint/2010/main" val="942128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D8CBEB9-DD2E-420B-A88D-D32497B611E6}" type="slidenum">
              <a:rPr lang="en-GB" smtClean="0"/>
              <a:t>39</a:t>
            </a:fld>
            <a:endParaRPr lang="en-GB"/>
          </a:p>
        </p:txBody>
      </p:sp>
    </p:spTree>
    <p:extLst>
      <p:ext uri="{BB962C8B-B14F-4D97-AF65-F5344CB8AC3E}">
        <p14:creationId xmlns:p14="http://schemas.microsoft.com/office/powerpoint/2010/main" val="37676394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F1018-D5F3-4BE6-B6DC-CEE42C905F66}"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578" name="Rectangle 2"/>
          <p:cNvSpPr>
            <a:spLocks noGrp="1" noRot="1" noChangeAspect="1" noChangeArrowheads="1" noTextEdit="1"/>
          </p:cNvSpPr>
          <p:nvPr>
            <p:ph type="sldImg"/>
          </p:nvPr>
        </p:nvSpPr>
        <p:spPr>
          <a:xfrm>
            <a:off x="131763" y="762000"/>
            <a:ext cx="6502400" cy="3657600"/>
          </a:xfrm>
          <a:ln/>
        </p:spPr>
      </p:sp>
      <p:sp>
        <p:nvSpPr>
          <p:cNvPr id="664579" name="Rectangle 3"/>
          <p:cNvSpPr>
            <a:spLocks noGrp="1" noChangeArrowheads="1"/>
          </p:cNvSpPr>
          <p:nvPr>
            <p:ph type="body" idx="1"/>
          </p:nvPr>
        </p:nvSpPr>
        <p:spPr>
          <a:xfrm>
            <a:off x="922338" y="4724400"/>
            <a:ext cx="4922837" cy="4419600"/>
          </a:xfrm>
        </p:spPr>
        <p:txBody>
          <a:bodyPr/>
          <a:lstStyle/>
          <a:p>
            <a:endParaRPr lang="en-GB" altLang="en-US"/>
          </a:p>
        </p:txBody>
      </p:sp>
    </p:spTree>
    <p:extLst>
      <p:ext uri="{BB962C8B-B14F-4D97-AF65-F5344CB8AC3E}">
        <p14:creationId xmlns:p14="http://schemas.microsoft.com/office/powerpoint/2010/main" val="3237893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4" name="Slide Number Placeholder 3"/>
          <p:cNvSpPr>
            <a:spLocks noGrp="1"/>
          </p:cNvSpPr>
          <p:nvPr>
            <p:ph type="sldNum" sz="quarter" idx="5"/>
          </p:nvPr>
        </p:nvSpPr>
        <p:spPr/>
        <p:txBody>
          <a:bodyPr/>
          <a:lstStyle/>
          <a:p>
            <a:fld id="{CD8CBEB9-DD2E-420B-A88D-D32497B611E6}" type="slidenum">
              <a:rPr lang="en-GB" smtClean="0"/>
              <a:t>4</a:t>
            </a:fld>
            <a:endParaRPr lang="en-GB"/>
          </a:p>
        </p:txBody>
      </p:sp>
    </p:spTree>
    <p:extLst>
      <p:ext uri="{BB962C8B-B14F-4D97-AF65-F5344CB8AC3E}">
        <p14:creationId xmlns:p14="http://schemas.microsoft.com/office/powerpoint/2010/main" val="28533573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545E3-945B-48CE-B5BF-9BD788DDA0A9}"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626" name="Rectangle 2"/>
          <p:cNvSpPr>
            <a:spLocks noGrp="1" noRot="1" noChangeAspect="1" noChangeArrowheads="1" noTextEdit="1"/>
          </p:cNvSpPr>
          <p:nvPr>
            <p:ph type="sldImg"/>
          </p:nvPr>
        </p:nvSpPr>
        <p:spPr>
          <a:xfrm>
            <a:off x="131763" y="762000"/>
            <a:ext cx="6502400" cy="3657600"/>
          </a:xfrm>
          <a:ln/>
        </p:spPr>
      </p:sp>
      <p:sp>
        <p:nvSpPr>
          <p:cNvPr id="666627" name="Rectangle 3"/>
          <p:cNvSpPr>
            <a:spLocks noGrp="1" noChangeArrowheads="1"/>
          </p:cNvSpPr>
          <p:nvPr>
            <p:ph type="body" idx="1"/>
          </p:nvPr>
        </p:nvSpPr>
        <p:spPr>
          <a:xfrm>
            <a:off x="922338" y="4724400"/>
            <a:ext cx="4922837" cy="4419600"/>
          </a:xfrm>
        </p:spPr>
        <p:txBody>
          <a:bodyPr/>
          <a:lstStyle/>
          <a:p>
            <a:endParaRPr lang="en-GB" altLang="en-US"/>
          </a:p>
        </p:txBody>
      </p:sp>
    </p:spTree>
    <p:extLst>
      <p:ext uri="{BB962C8B-B14F-4D97-AF65-F5344CB8AC3E}">
        <p14:creationId xmlns:p14="http://schemas.microsoft.com/office/powerpoint/2010/main" val="21814705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4FD34-7216-4964-8623-017C9F8414B0}"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674" name="Rectangle 2050"/>
          <p:cNvSpPr>
            <a:spLocks noGrp="1" noRot="1" noChangeAspect="1" noChangeArrowheads="1" noTextEdit="1"/>
          </p:cNvSpPr>
          <p:nvPr>
            <p:ph type="sldImg"/>
          </p:nvPr>
        </p:nvSpPr>
        <p:spPr>
          <a:xfrm>
            <a:off x="131763" y="762000"/>
            <a:ext cx="6502400" cy="3657600"/>
          </a:xfrm>
          <a:ln/>
        </p:spPr>
      </p:sp>
      <p:sp>
        <p:nvSpPr>
          <p:cNvPr id="668675" name="Rectangle 2051"/>
          <p:cNvSpPr>
            <a:spLocks noGrp="1" noChangeArrowheads="1"/>
          </p:cNvSpPr>
          <p:nvPr>
            <p:ph type="body" idx="1"/>
          </p:nvPr>
        </p:nvSpPr>
        <p:spPr>
          <a:xfrm>
            <a:off x="922338" y="4724400"/>
            <a:ext cx="4922837" cy="4419600"/>
          </a:xfrm>
        </p:spPr>
        <p:txBody>
          <a:bodyPr/>
          <a:lstStyle/>
          <a:p>
            <a:endParaRPr lang="en-US" altLang="en-US">
              <a:solidFill>
                <a:srgbClr val="FF0000"/>
              </a:solidFill>
              <a:latin typeface="Arial"/>
              <a:cs typeface="Arial"/>
            </a:endParaRPr>
          </a:p>
        </p:txBody>
      </p:sp>
    </p:spTree>
    <p:extLst>
      <p:ext uri="{BB962C8B-B14F-4D97-AF65-F5344CB8AC3E}">
        <p14:creationId xmlns:p14="http://schemas.microsoft.com/office/powerpoint/2010/main" val="39020935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36BF0-52D4-47A6-9138-A1343B26EB3C}"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010" name="Rectangle 2"/>
          <p:cNvSpPr>
            <a:spLocks noGrp="1" noRot="1" noChangeAspect="1" noChangeArrowheads="1" noTextEdit="1"/>
          </p:cNvSpPr>
          <p:nvPr>
            <p:ph type="sldImg"/>
          </p:nvPr>
        </p:nvSpPr>
        <p:spPr>
          <a:xfrm>
            <a:off x="131763" y="762000"/>
            <a:ext cx="6502400" cy="3657600"/>
          </a:xfrm>
          <a:ln/>
        </p:spPr>
      </p:sp>
      <p:sp>
        <p:nvSpPr>
          <p:cNvPr id="683011" name="Rectangle 3"/>
          <p:cNvSpPr>
            <a:spLocks noGrp="1" noChangeArrowheads="1"/>
          </p:cNvSpPr>
          <p:nvPr>
            <p:ph type="body" idx="1"/>
          </p:nvPr>
        </p:nvSpPr>
        <p:spPr>
          <a:xfrm>
            <a:off x="922338" y="4724400"/>
            <a:ext cx="4922837" cy="4419600"/>
          </a:xfrm>
        </p:spPr>
        <p:txBody>
          <a:bodyPr/>
          <a:lstStyle/>
          <a:p>
            <a:r>
              <a:rPr lang="en-US" altLang="en-US">
                <a:latin typeface="Arial"/>
                <a:cs typeface="Arial"/>
              </a:rPr>
              <a:t> </a:t>
            </a:r>
            <a:endParaRPr lang="en-US">
              <a:latin typeface="Arial"/>
              <a:cs typeface="Arial"/>
            </a:endParaRPr>
          </a:p>
        </p:txBody>
      </p:sp>
    </p:spTree>
    <p:extLst>
      <p:ext uri="{BB962C8B-B14F-4D97-AF65-F5344CB8AC3E}">
        <p14:creationId xmlns:p14="http://schemas.microsoft.com/office/powerpoint/2010/main" val="22801193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12CE2-DB11-4BDC-915F-3ED8021492ED}"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274" name="Rectangle 2"/>
          <p:cNvSpPr>
            <a:spLocks noGrp="1" noRot="1" noChangeAspect="1" noChangeArrowheads="1" noTextEdit="1"/>
          </p:cNvSpPr>
          <p:nvPr>
            <p:ph type="sldImg"/>
          </p:nvPr>
        </p:nvSpPr>
        <p:spPr>
          <a:xfrm>
            <a:off x="131763" y="762000"/>
            <a:ext cx="6502400" cy="3657600"/>
          </a:xfrm>
          <a:ln/>
        </p:spPr>
      </p:sp>
      <p:sp>
        <p:nvSpPr>
          <p:cNvPr id="694275" name="Rectangle 3"/>
          <p:cNvSpPr>
            <a:spLocks noGrp="1" noChangeArrowheads="1"/>
          </p:cNvSpPr>
          <p:nvPr>
            <p:ph type="body" idx="1"/>
          </p:nvPr>
        </p:nvSpPr>
        <p:spPr>
          <a:xfrm>
            <a:off x="922338" y="4724400"/>
            <a:ext cx="4922837" cy="4419600"/>
          </a:xfrm>
        </p:spPr>
        <p:txBody>
          <a:bodyPr/>
          <a:lstStyle/>
          <a:p>
            <a:endParaRPr lang="en-GB" altLang="en-US"/>
          </a:p>
        </p:txBody>
      </p:sp>
    </p:spTree>
    <p:extLst>
      <p:ext uri="{BB962C8B-B14F-4D97-AF65-F5344CB8AC3E}">
        <p14:creationId xmlns:p14="http://schemas.microsoft.com/office/powerpoint/2010/main" val="35978948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AEA2D-7DB3-4416-84F3-B07F7CA886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674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AEA2D-7DB3-4416-84F3-B07F7CA886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2208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8A5EC6-4D1B-49F0-B088-61C9AA26B0E2}" type="slidenum">
              <a:rPr lang="en-GB" smtClean="0"/>
              <a:t>54</a:t>
            </a:fld>
            <a:endParaRPr lang="en-GB"/>
          </a:p>
        </p:txBody>
      </p:sp>
    </p:spTree>
    <p:extLst>
      <p:ext uri="{BB962C8B-B14F-4D97-AF65-F5344CB8AC3E}">
        <p14:creationId xmlns:p14="http://schemas.microsoft.com/office/powerpoint/2010/main" val="3509392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8A5EC6-4D1B-49F0-B088-61C9AA26B0E2}" type="slidenum">
              <a:rPr lang="en-GB" smtClean="0"/>
              <a:t>55</a:t>
            </a:fld>
            <a:endParaRPr lang="en-GB"/>
          </a:p>
        </p:txBody>
      </p:sp>
    </p:spTree>
    <p:extLst>
      <p:ext uri="{BB962C8B-B14F-4D97-AF65-F5344CB8AC3E}">
        <p14:creationId xmlns:p14="http://schemas.microsoft.com/office/powerpoint/2010/main" val="41078415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8FE16-67C4-4776-9925-C776189D71EA}"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0658" name="Rectangle 1026"/>
          <p:cNvSpPr>
            <a:spLocks noGrp="1" noRot="1" noChangeAspect="1" noChangeArrowheads="1" noTextEdit="1"/>
          </p:cNvSpPr>
          <p:nvPr>
            <p:ph type="sldImg"/>
          </p:nvPr>
        </p:nvSpPr>
        <p:spPr>
          <a:xfrm>
            <a:off x="131763" y="762000"/>
            <a:ext cx="6502400" cy="3657600"/>
          </a:xfrm>
          <a:ln/>
        </p:spPr>
      </p:sp>
      <p:sp>
        <p:nvSpPr>
          <p:cNvPr id="710659" name="Rectangle 1027"/>
          <p:cNvSpPr>
            <a:spLocks noGrp="1" noChangeArrowheads="1"/>
          </p:cNvSpPr>
          <p:nvPr>
            <p:ph type="body" idx="1"/>
          </p:nvPr>
        </p:nvSpPr>
        <p:spPr>
          <a:xfrm>
            <a:off x="922338" y="4724400"/>
            <a:ext cx="4922837" cy="4419600"/>
          </a:xfrm>
        </p:spPr>
        <p:txBody>
          <a:bodyPr/>
          <a:lstStyle/>
          <a:p>
            <a:endParaRPr lang="en-US" altLang="en-US" b="1">
              <a:latin typeface="Arial"/>
              <a:cs typeface="Arial"/>
            </a:endParaRPr>
          </a:p>
          <a:p>
            <a:endParaRPr lang="en-GB" altLang="en-US"/>
          </a:p>
        </p:txBody>
      </p:sp>
    </p:spTree>
    <p:extLst>
      <p:ext uri="{BB962C8B-B14F-4D97-AF65-F5344CB8AC3E}">
        <p14:creationId xmlns:p14="http://schemas.microsoft.com/office/powerpoint/2010/main" val="34696046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2F8A5EC6-4D1B-49F0-B088-61C9AA26B0E2}" type="slidenum">
              <a:rPr lang="en-GB" smtClean="0"/>
              <a:t>61</a:t>
            </a:fld>
            <a:endParaRPr lang="en-GB"/>
          </a:p>
        </p:txBody>
      </p:sp>
    </p:spTree>
    <p:extLst>
      <p:ext uri="{BB962C8B-B14F-4D97-AF65-F5344CB8AC3E}">
        <p14:creationId xmlns:p14="http://schemas.microsoft.com/office/powerpoint/2010/main" val="4249507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B1A2D-9511-D5B2-886E-408C45B555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C241E1-EA18-41BA-1EA2-6106231C55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8C546-3867-639D-6398-E809CB793E39}"/>
              </a:ext>
            </a:extLst>
          </p:cNvPr>
          <p:cNvSpPr>
            <a:spLocks noGrp="1"/>
          </p:cNvSpPr>
          <p:nvPr>
            <p:ph type="body" idx="1"/>
          </p:nvPr>
        </p:nvSpPr>
        <p:spPr/>
        <p:txBody>
          <a:bodyPr/>
          <a:lstStyle/>
          <a:p>
            <a:pPr>
              <a:lnSpc>
                <a:spcPct val="123000"/>
              </a:lnSpc>
              <a:spcBef>
                <a:spcPts val="1000"/>
              </a:spcBef>
              <a:defRPr/>
            </a:pPr>
            <a:endParaRPr lang="en-US" sz="2200" b="0" i="0" u="none" strike="noStrike" kern="1200" cap="none" spc="0" normalizeH="0" baseline="0" noProof="0">
              <a:ln>
                <a:noFill/>
              </a:ln>
              <a:solidFill>
                <a:prstClr val="black"/>
              </a:solidFill>
              <a:effectLst/>
              <a:uLnTx/>
              <a:uFillTx/>
              <a:latin typeface="Arial"/>
              <a:cs typeface="Arial"/>
            </a:endParaRPr>
          </a:p>
        </p:txBody>
      </p:sp>
      <p:sp>
        <p:nvSpPr>
          <p:cNvPr id="4" name="Slide Number Placeholder 3">
            <a:extLst>
              <a:ext uri="{FF2B5EF4-FFF2-40B4-BE49-F238E27FC236}">
                <a16:creationId xmlns:a16="http://schemas.microsoft.com/office/drawing/2014/main" id="{1F9E4B68-7079-A37F-82BE-6AE3FC536D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00721-9198-4943-BFE3-FDB98386AB5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2768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2F8A5EC6-4D1B-49F0-B088-61C9AA26B0E2}" type="slidenum">
              <a:rPr lang="en-GB" smtClean="0"/>
              <a:t>62</a:t>
            </a:fld>
            <a:endParaRPr lang="en-GB"/>
          </a:p>
        </p:txBody>
      </p:sp>
    </p:spTree>
    <p:extLst>
      <p:ext uri="{BB962C8B-B14F-4D97-AF65-F5344CB8AC3E}">
        <p14:creationId xmlns:p14="http://schemas.microsoft.com/office/powerpoint/2010/main" val="33147213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8A5EC6-4D1B-49F0-B088-61C9AA26B0E2}" type="slidenum">
              <a:rPr lang="en-GB" smtClean="0"/>
              <a:t>63</a:t>
            </a:fld>
            <a:endParaRPr lang="en-GB"/>
          </a:p>
        </p:txBody>
      </p:sp>
    </p:spTree>
    <p:extLst>
      <p:ext uri="{BB962C8B-B14F-4D97-AF65-F5344CB8AC3E}">
        <p14:creationId xmlns:p14="http://schemas.microsoft.com/office/powerpoint/2010/main" val="36108189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8A5EC6-4D1B-49F0-B088-61C9AA26B0E2}" type="slidenum">
              <a:rPr lang="en-GB" smtClean="0"/>
              <a:t>64</a:t>
            </a:fld>
            <a:endParaRPr lang="en-GB"/>
          </a:p>
        </p:txBody>
      </p:sp>
    </p:spTree>
    <p:extLst>
      <p:ext uri="{BB962C8B-B14F-4D97-AF65-F5344CB8AC3E}">
        <p14:creationId xmlns:p14="http://schemas.microsoft.com/office/powerpoint/2010/main" val="12457635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2F8A5EC6-4D1B-49F0-B088-61C9AA26B0E2}" type="slidenum">
              <a:rPr lang="en-GB" smtClean="0"/>
              <a:t>65</a:t>
            </a:fld>
            <a:endParaRPr lang="en-GB"/>
          </a:p>
        </p:txBody>
      </p:sp>
    </p:spTree>
    <p:extLst>
      <p:ext uri="{BB962C8B-B14F-4D97-AF65-F5344CB8AC3E}">
        <p14:creationId xmlns:p14="http://schemas.microsoft.com/office/powerpoint/2010/main" val="40803053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CD8CBEB9-DD2E-420B-A88D-D32497B611E6}" type="slidenum">
              <a:rPr lang="en-GB" smtClean="0"/>
              <a:t>66</a:t>
            </a:fld>
            <a:endParaRPr lang="en-GB"/>
          </a:p>
        </p:txBody>
      </p:sp>
    </p:spTree>
    <p:extLst>
      <p:ext uri="{BB962C8B-B14F-4D97-AF65-F5344CB8AC3E}">
        <p14:creationId xmlns:p14="http://schemas.microsoft.com/office/powerpoint/2010/main" val="564048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EFFAF-2539-51F9-B866-7A7D4EA74F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F2F8BA-D042-94E9-1625-F4B014D042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38ABDB-D7CB-6022-8EF2-3B7753DA5B60}"/>
              </a:ext>
            </a:extLst>
          </p:cNvPr>
          <p:cNvSpPr>
            <a:spLocks noGrp="1"/>
          </p:cNvSpPr>
          <p:nvPr>
            <p:ph type="body" idx="1"/>
          </p:nvPr>
        </p:nvSpPr>
        <p:spPr/>
        <p:txBody>
          <a:bodyPr/>
          <a:lstStyle/>
          <a:p>
            <a:endParaRPr lang="en-GB">
              <a:ea typeface="Calibri"/>
              <a:cs typeface="Calibri"/>
            </a:endParaRPr>
          </a:p>
        </p:txBody>
      </p:sp>
      <p:sp>
        <p:nvSpPr>
          <p:cNvPr id="4" name="Slide Number Placeholder 3">
            <a:extLst>
              <a:ext uri="{FF2B5EF4-FFF2-40B4-BE49-F238E27FC236}">
                <a16:creationId xmlns:a16="http://schemas.microsoft.com/office/drawing/2014/main" id="{1B40EF85-26B7-19E0-1E42-1871E819A845}"/>
              </a:ext>
            </a:extLst>
          </p:cNvPr>
          <p:cNvSpPr>
            <a:spLocks noGrp="1"/>
          </p:cNvSpPr>
          <p:nvPr>
            <p:ph type="sldNum" sz="quarter" idx="5"/>
          </p:nvPr>
        </p:nvSpPr>
        <p:spPr/>
        <p:txBody>
          <a:bodyPr/>
          <a:lstStyle/>
          <a:p>
            <a:fld id="{CD8CBEB9-DD2E-420B-A88D-D32497B611E6}" type="slidenum">
              <a:rPr lang="en-GB" smtClean="0"/>
              <a:t>6</a:t>
            </a:fld>
            <a:endParaRPr lang="en-GB"/>
          </a:p>
        </p:txBody>
      </p:sp>
    </p:spTree>
    <p:extLst>
      <p:ext uri="{BB962C8B-B14F-4D97-AF65-F5344CB8AC3E}">
        <p14:creationId xmlns:p14="http://schemas.microsoft.com/office/powerpoint/2010/main" val="1194094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DD4AA-61E1-352D-75A8-C20325399B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2E9B44-C099-2763-B546-AD517DB8D4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9E4F9A-915A-2DA1-9838-903DC1B24737}"/>
              </a:ext>
            </a:extLst>
          </p:cNvPr>
          <p:cNvSpPr>
            <a:spLocks noGrp="1"/>
          </p:cNvSpPr>
          <p:nvPr>
            <p:ph type="body" idx="1"/>
          </p:nvPr>
        </p:nvSpPr>
        <p:spPr/>
        <p:txBody>
          <a:bodyPr/>
          <a:lstStyle/>
          <a:p>
            <a:pPr marL="0" marR="0" lvl="0" indent="0" algn="l" defTabSz="914400" rtl="0" eaLnBrk="0" fontAlgn="base" latinLnBrk="0" hangingPunct="0">
              <a:lnSpc>
                <a:spcPct val="103000"/>
              </a:lnSpc>
              <a:spcBef>
                <a:spcPct val="0"/>
              </a:spcBef>
              <a:spcAft>
                <a:spcPct val="0"/>
              </a:spcAft>
              <a:buClrTx/>
              <a:buSzTx/>
              <a:buFont typeface="Wingdings" panose="05000000000000000000" pitchFamily="2" charset="2"/>
              <a:buNone/>
              <a:tabLst/>
              <a:defRPr/>
            </a:pPr>
            <a:endParaRPr lang="en-US" altLang="en-US" sz="2600" b="0" i="0" u="none" strike="noStrike" kern="1200" cap="none" spc="0" normalizeH="0" baseline="0" noProof="0">
              <a:ln>
                <a:noFill/>
              </a:ln>
              <a:solidFill>
                <a:prstClr val="black"/>
              </a:solidFill>
              <a:effectLst/>
              <a:uLnTx/>
              <a:uFillTx/>
              <a:latin typeface="Arial"/>
              <a:cs typeface="Arial"/>
            </a:endParaRPr>
          </a:p>
        </p:txBody>
      </p:sp>
      <p:sp>
        <p:nvSpPr>
          <p:cNvPr id="4" name="Slide Number Placeholder 3">
            <a:extLst>
              <a:ext uri="{FF2B5EF4-FFF2-40B4-BE49-F238E27FC236}">
                <a16:creationId xmlns:a16="http://schemas.microsoft.com/office/drawing/2014/main" id="{B55E6627-8DB4-452A-3EA3-BE944FF39AC3}"/>
              </a:ext>
            </a:extLst>
          </p:cNvPr>
          <p:cNvSpPr>
            <a:spLocks noGrp="1"/>
          </p:cNvSpPr>
          <p:nvPr>
            <p:ph type="sldNum" sz="quarter" idx="5"/>
          </p:nvPr>
        </p:nvSpPr>
        <p:spPr/>
        <p:txBody>
          <a:bodyPr/>
          <a:lstStyle/>
          <a:p>
            <a:fld id="{CD8CBEB9-DD2E-420B-A88D-D32497B611E6}" type="slidenum">
              <a:rPr lang="en-GB" smtClean="0"/>
              <a:t>7</a:t>
            </a:fld>
            <a:endParaRPr lang="en-GB"/>
          </a:p>
        </p:txBody>
      </p:sp>
    </p:spTree>
    <p:extLst>
      <p:ext uri="{BB962C8B-B14F-4D97-AF65-F5344CB8AC3E}">
        <p14:creationId xmlns:p14="http://schemas.microsoft.com/office/powerpoint/2010/main" val="2029901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45147-ECA4-2E42-6157-6EDE704C3F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77662-4EDB-BC08-46A0-9CD28BC320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F49200-26A6-D949-B512-91E2C0A7345A}"/>
              </a:ext>
            </a:extLst>
          </p:cNvPr>
          <p:cNvSpPr>
            <a:spLocks noGrp="1"/>
          </p:cNvSpPr>
          <p:nvPr>
            <p:ph type="body" idx="1"/>
          </p:nvPr>
        </p:nvSpPr>
        <p:spPr/>
        <p:txBody>
          <a:bodyPr/>
          <a:lstStyle/>
          <a:p>
            <a:endParaRPr lang="en-GB" sz="1200" b="0" i="0" u="none" strike="noStrike" cap="none" spc="0" normalizeH="0" baseline="0" noProof="0">
              <a:ln>
                <a:noFill/>
              </a:ln>
              <a:solidFill>
                <a:prstClr val="black"/>
              </a:solidFill>
              <a:effectLst/>
              <a:uLnTx/>
              <a:uFillTx/>
              <a:latin typeface="Calibri"/>
              <a:ea typeface="Calibri"/>
              <a:cs typeface="Calibri"/>
            </a:endParaRPr>
          </a:p>
        </p:txBody>
      </p:sp>
      <p:sp>
        <p:nvSpPr>
          <p:cNvPr id="4" name="Slide Number Placeholder 3">
            <a:extLst>
              <a:ext uri="{FF2B5EF4-FFF2-40B4-BE49-F238E27FC236}">
                <a16:creationId xmlns:a16="http://schemas.microsoft.com/office/drawing/2014/main" id="{F6AA17DA-4E17-4047-5254-C472CABF9650}"/>
              </a:ext>
            </a:extLst>
          </p:cNvPr>
          <p:cNvSpPr>
            <a:spLocks noGrp="1"/>
          </p:cNvSpPr>
          <p:nvPr>
            <p:ph type="sldNum" sz="quarter" idx="5"/>
          </p:nvPr>
        </p:nvSpPr>
        <p:spPr/>
        <p:txBody>
          <a:bodyPr/>
          <a:lstStyle/>
          <a:p>
            <a:fld id="{CD8CBEB9-DD2E-420B-A88D-D32497B611E6}" type="slidenum">
              <a:rPr lang="en-GB" smtClean="0"/>
              <a:t>8</a:t>
            </a:fld>
            <a:endParaRPr lang="en-GB"/>
          </a:p>
        </p:txBody>
      </p:sp>
    </p:spTree>
    <p:extLst>
      <p:ext uri="{BB962C8B-B14F-4D97-AF65-F5344CB8AC3E}">
        <p14:creationId xmlns:p14="http://schemas.microsoft.com/office/powerpoint/2010/main" val="3438239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03EB5-F603-EAD9-D0A4-56C704B766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21AEF3-7C9D-8718-F022-B61B0A814B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0C0E53-A79D-C65E-1CE0-E7DABA734142}"/>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0F638C4B-D2D1-0037-DAB9-3EB869362DB7}"/>
              </a:ext>
            </a:extLst>
          </p:cNvPr>
          <p:cNvSpPr>
            <a:spLocks noGrp="1"/>
          </p:cNvSpPr>
          <p:nvPr>
            <p:ph type="sldNum" sz="quarter" idx="5"/>
          </p:nvPr>
        </p:nvSpPr>
        <p:spPr/>
        <p:txBody>
          <a:bodyPr/>
          <a:lstStyle/>
          <a:p>
            <a:fld id="{CD8CBEB9-DD2E-420B-A88D-D32497B611E6}" type="slidenum">
              <a:rPr lang="en-GB" smtClean="0"/>
              <a:t>9</a:t>
            </a:fld>
            <a:endParaRPr lang="en-GB"/>
          </a:p>
        </p:txBody>
      </p:sp>
    </p:spTree>
    <p:extLst>
      <p:ext uri="{BB962C8B-B14F-4D97-AF65-F5344CB8AC3E}">
        <p14:creationId xmlns:p14="http://schemas.microsoft.com/office/powerpoint/2010/main" val="2994394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7FC5EE-B348-C9A9-69A4-86C3C6D72D8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EAF93F6B-147A-FBAC-BFCC-629EC387F8CC}"/>
              </a:ext>
            </a:extLst>
          </p:cNvPr>
          <p:cNvSpPr>
            <a:spLocks noGrp="1"/>
          </p:cNvSpPr>
          <p:nvPr>
            <p:ph type="ctrTitle" hasCustomPrompt="1"/>
          </p:nvPr>
        </p:nvSpPr>
        <p:spPr>
          <a:xfrm>
            <a:off x="5322094" y="1122363"/>
            <a:ext cx="5345906" cy="2387600"/>
          </a:xfrm>
        </p:spPr>
        <p:txBody>
          <a:bodyPr anchor="b"/>
          <a:lstStyle>
            <a:lvl1pPr algn="l">
              <a:defRPr sz="6000" b="0">
                <a:solidFill>
                  <a:srgbClr val="500778"/>
                </a:solidFill>
                <a:latin typeface="Archivo Black" panose="020B0A03020202020B04" pitchFamily="34" charset="0"/>
                <a:cs typeface="Arial" panose="020B0604020202020204" pitchFamily="34" charset="0"/>
              </a:defRPr>
            </a:lvl1pPr>
          </a:lstStyle>
          <a:p>
            <a:r>
              <a:rPr lang="en-US"/>
              <a:t>Title </a:t>
            </a:r>
            <a:endParaRPr lang="en-GB"/>
          </a:p>
        </p:txBody>
      </p:sp>
      <p:sp>
        <p:nvSpPr>
          <p:cNvPr id="3" name="Subtitle 2">
            <a:extLst>
              <a:ext uri="{FF2B5EF4-FFF2-40B4-BE49-F238E27FC236}">
                <a16:creationId xmlns:a16="http://schemas.microsoft.com/office/drawing/2014/main" id="{810EC2B2-3DE2-3928-E99F-0074C39CDA53}"/>
              </a:ext>
            </a:extLst>
          </p:cNvPr>
          <p:cNvSpPr>
            <a:spLocks noGrp="1"/>
          </p:cNvSpPr>
          <p:nvPr>
            <p:ph type="subTitle" idx="1" hasCustomPrompt="1"/>
          </p:nvPr>
        </p:nvSpPr>
        <p:spPr>
          <a:xfrm>
            <a:off x="5322094" y="3602038"/>
            <a:ext cx="5345906" cy="1655762"/>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spTree>
    <p:extLst>
      <p:ext uri="{BB962C8B-B14F-4D97-AF65-F5344CB8AC3E}">
        <p14:creationId xmlns:p14="http://schemas.microsoft.com/office/powerpoint/2010/main" val="3689142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293FC-B8F2-3A88-E1FE-EC8148C6DA1B}"/>
              </a:ext>
            </a:extLst>
          </p:cNvPr>
          <p:cNvSpPr>
            <a:spLocks noGrp="1"/>
          </p:cNvSpPr>
          <p:nvPr>
            <p:ph type="title"/>
          </p:nvPr>
        </p:nvSpPr>
        <p:spPr>
          <a:xfrm>
            <a:off x="838200" y="365125"/>
            <a:ext cx="9620250" cy="1066007"/>
          </a:xfrm>
        </p:spPr>
        <p:txBody>
          <a:bodyPr/>
          <a:lstStyle>
            <a:lvl1pPr>
              <a:defRPr b="1">
                <a:solidFill>
                  <a:srgbClr val="500778"/>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EE846FB-7EA1-C412-6651-7CED9E17B5C5}"/>
              </a:ext>
            </a:extLst>
          </p:cNvPr>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logo with a black background&#10;&#10;Description automatically generated">
            <a:extLst>
              <a:ext uri="{FF2B5EF4-FFF2-40B4-BE49-F238E27FC236}">
                <a16:creationId xmlns:a16="http://schemas.microsoft.com/office/drawing/2014/main" id="{75AD0F86-6DA7-FEF8-FD00-9C90DE23A8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5124" y="297657"/>
            <a:ext cx="1095013" cy="1295400"/>
          </a:xfrm>
          <a:prstGeom prst="rect">
            <a:avLst/>
          </a:prstGeom>
        </p:spPr>
      </p:pic>
      <p:sp>
        <p:nvSpPr>
          <p:cNvPr id="8" name="Rectangle 7">
            <a:extLst>
              <a:ext uri="{FF2B5EF4-FFF2-40B4-BE49-F238E27FC236}">
                <a16:creationId xmlns:a16="http://schemas.microsoft.com/office/drawing/2014/main" id="{CAFF3F4C-CCBD-A218-1345-E83D30DBE111}"/>
              </a:ext>
            </a:extLst>
          </p:cNvPr>
          <p:cNvSpPr/>
          <p:nvPr userDrawn="1"/>
        </p:nvSpPr>
        <p:spPr>
          <a:xfrm>
            <a:off x="0" y="1431132"/>
            <a:ext cx="10458450" cy="161925"/>
          </a:xfrm>
          <a:prstGeom prst="rect">
            <a:avLst/>
          </a:prstGeom>
          <a:solidFill>
            <a:srgbClr val="00AE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1084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22C1FE-31A7-D6D6-215F-8BB347677614}"/>
              </a:ext>
            </a:extLst>
          </p:cNvPr>
          <p:cNvSpPr>
            <a:spLocks noGrp="1"/>
          </p:cNvSpPr>
          <p:nvPr>
            <p:ph type="title" orient="vert"/>
          </p:nvPr>
        </p:nvSpPr>
        <p:spPr>
          <a:xfrm>
            <a:off x="8724900" y="365125"/>
            <a:ext cx="1757012" cy="5811838"/>
          </a:xfrm>
        </p:spPr>
        <p:txBody>
          <a:bodyPr vert="eaVert"/>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D7FCA6C-3B43-A112-3FF4-FC5EF6802DFE}"/>
              </a:ext>
            </a:extLst>
          </p:cNvPr>
          <p:cNvSpPr>
            <a:spLocks noGrp="1"/>
          </p:cNvSpPr>
          <p:nvPr>
            <p:ph type="body" orient="vert" idx="1"/>
          </p:nvPr>
        </p:nvSpPr>
        <p:spPr>
          <a:xfrm>
            <a:off x="838200" y="365125"/>
            <a:ext cx="7734300" cy="5811838"/>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logo with a black background&#10;&#10;Description automatically generated">
            <a:extLst>
              <a:ext uri="{FF2B5EF4-FFF2-40B4-BE49-F238E27FC236}">
                <a16:creationId xmlns:a16="http://schemas.microsoft.com/office/drawing/2014/main" id="{A758112E-C32C-FB91-C731-EA09F512C1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5124" y="297657"/>
            <a:ext cx="1095013" cy="1295400"/>
          </a:xfrm>
          <a:prstGeom prst="rect">
            <a:avLst/>
          </a:prstGeom>
        </p:spPr>
      </p:pic>
    </p:spTree>
    <p:extLst>
      <p:ext uri="{BB962C8B-B14F-4D97-AF65-F5344CB8AC3E}">
        <p14:creationId xmlns:p14="http://schemas.microsoft.com/office/powerpoint/2010/main" val="187234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3392" y="476672"/>
            <a:ext cx="10849205" cy="648072"/>
          </a:xfrm>
          <a:prstGeom prst="rect">
            <a:avLst/>
          </a:prstGeom>
        </p:spPr>
        <p:txBody>
          <a:bodyPr anchor="ctr">
            <a:noAutofit/>
          </a:bodyPr>
          <a:lstStyle>
            <a:lvl1pPr algn="l">
              <a:defRPr sz="3600">
                <a:solidFill>
                  <a:srgbClr val="782188"/>
                </a:solidFill>
              </a:defRPr>
            </a:lvl1pPr>
          </a:lstStyle>
          <a:p>
            <a:r>
              <a:rPr lang="en-US"/>
              <a:t>Click to edit Master title style</a:t>
            </a:r>
            <a:endParaRPr lang="en-GB"/>
          </a:p>
        </p:txBody>
      </p:sp>
      <p:sp>
        <p:nvSpPr>
          <p:cNvPr id="3" name="Subtitle 2"/>
          <p:cNvSpPr>
            <a:spLocks noGrp="1"/>
          </p:cNvSpPr>
          <p:nvPr>
            <p:ph type="subTitle" idx="1"/>
          </p:nvPr>
        </p:nvSpPr>
        <p:spPr>
          <a:xfrm>
            <a:off x="623392" y="1115162"/>
            <a:ext cx="10849205" cy="369622"/>
          </a:xfrm>
          <a:prstGeom prst="rect">
            <a:avLst/>
          </a:prstGeom>
        </p:spPr>
        <p:txBody>
          <a:bodyPr anchor="ctr">
            <a:normAutofit/>
          </a:bodyPr>
          <a:lstStyle>
            <a:lvl1pPr marL="0" indent="0" algn="l">
              <a:buNone/>
              <a:defRPr sz="2400">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Text Placeholder 4"/>
          <p:cNvSpPr>
            <a:spLocks noGrp="1"/>
          </p:cNvSpPr>
          <p:nvPr>
            <p:ph type="body" sz="quarter" idx="14"/>
          </p:nvPr>
        </p:nvSpPr>
        <p:spPr>
          <a:xfrm>
            <a:off x="4271797" y="1700213"/>
            <a:ext cx="7200800" cy="3960812"/>
          </a:xfrm>
          <a:prstGeom prst="rect">
            <a:avLst/>
          </a:prstGeom>
        </p:spPr>
        <p:txBody>
          <a:bodyPr/>
          <a:lstStyle>
            <a:lvl1pPr marL="342900" indent="-342900">
              <a:buClr>
                <a:schemeClr val="tx2"/>
              </a:buClr>
              <a:buFont typeface="Wingdings" panose="05000000000000000000" pitchFamily="2" charset="2"/>
              <a:buChar char="§"/>
              <a:defRPr sz="1800" b="1">
                <a:solidFill>
                  <a:srgbClr val="4D4D4D"/>
                </a:solidFill>
                <a:latin typeface="Arial" panose="020B0604020202020204" pitchFamily="34" charset="0"/>
                <a:cs typeface="Arial" panose="020B0604020202020204" pitchFamily="34" charset="0"/>
              </a:defRPr>
            </a:lvl1pPr>
            <a:lvl2pPr>
              <a:buClr>
                <a:schemeClr val="tx2"/>
              </a:buClr>
              <a:defRPr sz="1600">
                <a:solidFill>
                  <a:srgbClr val="4D4D4D"/>
                </a:solidFill>
                <a:latin typeface="Arial" panose="020B0604020202020204" pitchFamily="34" charset="0"/>
                <a:cs typeface="Arial" panose="020B0604020202020204" pitchFamily="34" charset="0"/>
              </a:defRPr>
            </a:lvl2pPr>
            <a:lvl3pPr>
              <a:buClr>
                <a:schemeClr val="tx2"/>
              </a:buClr>
              <a:defRPr sz="1400">
                <a:solidFill>
                  <a:srgbClr val="4D4D4D"/>
                </a:solidFill>
                <a:latin typeface="Arial" panose="020B0604020202020204" pitchFamily="34" charset="0"/>
                <a:cs typeface="Arial" panose="020B0604020202020204" pitchFamily="34" charset="0"/>
              </a:defRPr>
            </a:lvl3pPr>
            <a:lvl4pPr>
              <a:buClr>
                <a:schemeClr val="tx2"/>
              </a:buClr>
              <a:defRPr sz="1200">
                <a:solidFill>
                  <a:srgbClr val="4D4D4D"/>
                </a:solidFill>
                <a:latin typeface="Arial" panose="020B0604020202020204" pitchFamily="34" charset="0"/>
                <a:cs typeface="Arial" panose="020B0604020202020204" pitchFamily="34" charset="0"/>
              </a:defRPr>
            </a:lvl4pPr>
            <a:lvl5pPr>
              <a:buClr>
                <a:schemeClr val="tx2"/>
              </a:buClr>
              <a:defRPr sz="1200">
                <a:solidFill>
                  <a:srgbClr val="4D4D4D"/>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7454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6" name="TextBox 5"/>
          <p:cNvSpPr txBox="1"/>
          <p:nvPr userDrawn="1"/>
        </p:nvSpPr>
        <p:spPr>
          <a:xfrm>
            <a:off x="6188149" y="3349256"/>
            <a:ext cx="914400" cy="914400"/>
          </a:xfrm>
          <a:prstGeom prst="rect">
            <a:avLst/>
          </a:prstGeom>
        </p:spPr>
        <p:txBody>
          <a:bodyPr wrap="none" rtlCol="0" anchor="ctr" anchorCtr="0">
            <a:normAutofit/>
          </a:bodyPr>
          <a:lstStyle/>
          <a:p>
            <a:endParaRPr lang="en-US" sz="4000" b="1">
              <a:solidFill>
                <a:prstClr val="black"/>
              </a:solidFill>
              <a:ea typeface="Arial" charset="0"/>
              <a:cs typeface="Arial" charset="0"/>
            </a:endParaRPr>
          </a:p>
        </p:txBody>
      </p:sp>
      <p:sp>
        <p:nvSpPr>
          <p:cNvPr id="7" name="Title 1"/>
          <p:cNvSpPr>
            <a:spLocks noGrp="1"/>
          </p:cNvSpPr>
          <p:nvPr>
            <p:ph type="ctrTitle" hasCustomPrompt="1"/>
          </p:nvPr>
        </p:nvSpPr>
        <p:spPr>
          <a:xfrm>
            <a:off x="321365" y="1565341"/>
            <a:ext cx="11536018" cy="734864"/>
          </a:xfrm>
          <a:prstGeom prst="rect">
            <a:avLst/>
          </a:prstGeom>
        </p:spPr>
        <p:txBody>
          <a:bodyPr anchor="b"/>
          <a:lstStyle>
            <a:lvl1pPr algn="l">
              <a:defRPr sz="4000" b="1" i="0" baseline="0">
                <a:latin typeface="arial" charset="0"/>
              </a:defRPr>
            </a:lvl1pPr>
          </a:lstStyle>
          <a:p>
            <a:r>
              <a:rPr lang="en-US"/>
              <a:t>Title of slide</a:t>
            </a:r>
          </a:p>
        </p:txBody>
      </p:sp>
      <p:sp>
        <p:nvSpPr>
          <p:cNvPr id="8" name="Subtitle 2"/>
          <p:cNvSpPr>
            <a:spLocks noGrp="1"/>
          </p:cNvSpPr>
          <p:nvPr>
            <p:ph type="subTitle" idx="1" hasCustomPrompt="1"/>
          </p:nvPr>
        </p:nvSpPr>
        <p:spPr>
          <a:xfrm>
            <a:off x="321365" y="2521374"/>
            <a:ext cx="11536018" cy="3198941"/>
          </a:xfrm>
          <a:prstGeom prst="rect">
            <a:avLst/>
          </a:prstGeom>
        </p:spPr>
        <p:txBody>
          <a:bodyPr/>
          <a:lstStyle>
            <a:lvl1pPr marL="0" indent="0" algn="l">
              <a:buNone/>
              <a:defRPr sz="2800" baseline="0">
                <a:solidFill>
                  <a:schemeClr val="tx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of person/subtitle</a:t>
            </a:r>
          </a:p>
        </p:txBody>
      </p:sp>
    </p:spTree>
    <p:extLst>
      <p:ext uri="{BB962C8B-B14F-4D97-AF65-F5344CB8AC3E}">
        <p14:creationId xmlns:p14="http://schemas.microsoft.com/office/powerpoint/2010/main" val="1087922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74A26B3-AA54-E4E3-F815-2DD0B5B502BC}"/>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2846874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09CFFC-C421-A97A-14A3-FE2852D11994}"/>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7214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nd Slid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company/</a:t>
            </a:r>
            <a:r>
              <a:rPr kumimoji="0" lang="en-GB" sz="2400" b="1" i="0" u="none" strike="noStrike" kern="1200" cap="none" spc="20" normalizeH="0" baseline="0" noProof="0" err="1">
                <a:ln>
                  <a:noFill/>
                </a:ln>
                <a:solidFill>
                  <a:schemeClr val="tx1"/>
                </a:solidFill>
                <a:effectLst/>
                <a:uLnTx/>
                <a:uFillTx/>
                <a:latin typeface="+mn-lt"/>
                <a:ea typeface="+mn-ea"/>
                <a:cs typeface="+mn-cs"/>
              </a:rPr>
              <a:t>nhsengland</a:t>
            </a:r>
            <a:endParaRPr kumimoji="0" lang="en-GB" sz="2400" b="1" i="0" u="none" strike="noStrike" kern="1200" cap="none" spc="2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england.nhs.uk</a:t>
            </a:r>
            <a:endParaRPr lang="en-GB" sz="2400" b="1">
              <a:solidFill>
                <a:schemeClr val="tx1"/>
              </a:solidFill>
            </a:endParaRPr>
          </a:p>
        </p:txBody>
      </p:sp>
      <p:pic>
        <p:nvPicPr>
          <p:cNvPr id="5" name="Picture 4">
            <a:extLst>
              <a:ext uri="{FF2B5EF4-FFF2-40B4-BE49-F238E27FC236}">
                <a16:creationId xmlns:a16="http://schemas.microsoft.com/office/drawing/2014/main" id="{6C1B65D7-2EE6-F44F-85AA-7C93787926C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872040" y="3665234"/>
            <a:ext cx="390144" cy="390144"/>
          </a:xfrm>
          <a:prstGeom prst="rect">
            <a:avLst/>
          </a:prstGeom>
        </p:spPr>
      </p:pic>
      <p:pic>
        <p:nvPicPr>
          <p:cNvPr id="8" name="Picture 7">
            <a:extLst>
              <a:ext uri="{FF2B5EF4-FFF2-40B4-BE49-F238E27FC236}">
                <a16:creationId xmlns:a16="http://schemas.microsoft.com/office/drawing/2014/main" id="{F2843EE8-F6F8-9D40-92C1-94FB4DCF14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85396" y="4266369"/>
            <a:ext cx="390144" cy="390144"/>
          </a:xfrm>
          <a:prstGeom prst="rect">
            <a:avLst/>
          </a:prstGeom>
        </p:spPr>
      </p:pic>
      <p:pic>
        <p:nvPicPr>
          <p:cNvPr id="72" name="Picture 96">
            <a:extLst>
              <a:ext uri="{FF2B5EF4-FFF2-40B4-BE49-F238E27FC236}">
                <a16:creationId xmlns:a16="http://schemas.microsoft.com/office/drawing/2014/main" id="{664BA24D-FA8C-EE4D-A2DC-491BF11D6FA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767074" y="4806522"/>
            <a:ext cx="600075" cy="600075"/>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8"/>
          <a:stretch>
            <a:fillRect/>
          </a:stretch>
        </p:blipFill>
        <p:spPr>
          <a:xfrm>
            <a:off x="10551045" y="364425"/>
            <a:ext cx="1208955" cy="979789"/>
          </a:xfrm>
          <a:prstGeom prst="rect">
            <a:avLst/>
          </a:prstGeom>
        </p:spPr>
      </p:pic>
      <p:pic>
        <p:nvPicPr>
          <p:cNvPr id="6" name="Picture 5" descr="Icon&#10;&#10;Description automatically generated">
            <a:extLst>
              <a:ext uri="{FF2B5EF4-FFF2-40B4-BE49-F238E27FC236}">
                <a16:creationId xmlns:a16="http://schemas.microsoft.com/office/drawing/2014/main" id="{76D92FD5-08EA-6BC8-29BC-BCF5EEFE18AA}"/>
              </a:ext>
            </a:extLst>
          </p:cNvPr>
          <p:cNvPicPr>
            <a:picLocks noChangeAspect="1"/>
          </p:cNvPicPr>
          <p:nvPr userDrawn="1"/>
        </p:nvPicPr>
        <p:blipFill>
          <a:blip r:embed="rId9"/>
          <a:stretch>
            <a:fillRect/>
          </a:stretch>
        </p:blipFill>
        <p:spPr>
          <a:xfrm rot="5400000">
            <a:off x="-2509143" y="-71523"/>
            <a:ext cx="10768951" cy="7616239"/>
          </a:xfrm>
          <a:prstGeom prst="rect">
            <a:avLst/>
          </a:prstGeom>
        </p:spPr>
      </p:pic>
    </p:spTree>
    <p:extLst>
      <p:ext uri="{BB962C8B-B14F-4D97-AF65-F5344CB8AC3E}">
        <p14:creationId xmlns:p14="http://schemas.microsoft.com/office/powerpoint/2010/main" val="222647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11DB53-B5D0-5100-38F9-7428DAEFDEF9}"/>
              </a:ext>
            </a:extLst>
          </p:cNvPr>
          <p:cNvSpPr/>
          <p:nvPr userDrawn="1"/>
        </p:nvSpPr>
        <p:spPr>
          <a:xfrm>
            <a:off x="0" y="1431132"/>
            <a:ext cx="10458450" cy="161925"/>
          </a:xfrm>
          <a:prstGeom prst="rect">
            <a:avLst/>
          </a:prstGeom>
          <a:solidFill>
            <a:srgbClr val="00AE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CE39201-74E1-9B76-63F0-305253B652A3}"/>
              </a:ext>
            </a:extLst>
          </p:cNvPr>
          <p:cNvSpPr>
            <a:spLocks noGrp="1"/>
          </p:cNvSpPr>
          <p:nvPr>
            <p:ph type="title"/>
          </p:nvPr>
        </p:nvSpPr>
        <p:spPr>
          <a:xfrm>
            <a:off x="838200" y="365126"/>
            <a:ext cx="9605963" cy="1085054"/>
          </a:xfrm>
        </p:spPr>
        <p:txBody>
          <a:bodyPr/>
          <a:lstStyle>
            <a:lvl1pPr>
              <a:defRPr b="1">
                <a:solidFill>
                  <a:srgbClr val="500778"/>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05220D-52A8-2FB1-0AAE-B46ABBA2C688}"/>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descr="A logo with a black background&#10;&#10;Description automatically generated">
            <a:extLst>
              <a:ext uri="{FF2B5EF4-FFF2-40B4-BE49-F238E27FC236}">
                <a16:creationId xmlns:a16="http://schemas.microsoft.com/office/drawing/2014/main" id="{28BBA541-B983-C11A-4C4E-7C4DC10499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5124" y="297657"/>
            <a:ext cx="1095013" cy="1295400"/>
          </a:xfrm>
          <a:prstGeom prst="rect">
            <a:avLst/>
          </a:prstGeom>
        </p:spPr>
      </p:pic>
    </p:spTree>
    <p:extLst>
      <p:ext uri="{BB962C8B-B14F-4D97-AF65-F5344CB8AC3E}">
        <p14:creationId xmlns:p14="http://schemas.microsoft.com/office/powerpoint/2010/main" val="1660636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7D29-9174-B4EC-5F81-F428DC9B7310}"/>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CDA0F0-9274-A89B-846A-12DB280E3E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logo with a black background&#10;&#10;Description automatically generated">
            <a:extLst>
              <a:ext uri="{FF2B5EF4-FFF2-40B4-BE49-F238E27FC236}">
                <a16:creationId xmlns:a16="http://schemas.microsoft.com/office/drawing/2014/main" id="{DC1248F4-FAE4-FA11-9EA0-8B8FDF5AE8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5124" y="297657"/>
            <a:ext cx="1095013" cy="1295400"/>
          </a:xfrm>
          <a:prstGeom prst="rect">
            <a:avLst/>
          </a:prstGeom>
        </p:spPr>
      </p:pic>
    </p:spTree>
    <p:extLst>
      <p:ext uri="{BB962C8B-B14F-4D97-AF65-F5344CB8AC3E}">
        <p14:creationId xmlns:p14="http://schemas.microsoft.com/office/powerpoint/2010/main" val="4137739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1805D-E9AD-6179-3AC0-41C9C6ECD51D}"/>
              </a:ext>
            </a:extLst>
          </p:cNvPr>
          <p:cNvSpPr>
            <a:spLocks noGrp="1"/>
          </p:cNvSpPr>
          <p:nvPr>
            <p:ph type="title"/>
          </p:nvPr>
        </p:nvSpPr>
        <p:spPr>
          <a:xfrm>
            <a:off x="838200" y="365125"/>
            <a:ext cx="10515600" cy="1066007"/>
          </a:xfrm>
        </p:spPr>
        <p:txBody>
          <a:bodyPr/>
          <a:lstStyle>
            <a:lvl1pPr>
              <a:defRPr b="1">
                <a:solidFill>
                  <a:srgbClr val="500778"/>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DB0AC40-A409-ECCB-FEEE-4B6D284DBF51}"/>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C3E7FCD-E18D-36F2-5BCA-CF2C8A72612F}"/>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logo with a black background&#10;&#10;Description automatically generated">
            <a:extLst>
              <a:ext uri="{FF2B5EF4-FFF2-40B4-BE49-F238E27FC236}">
                <a16:creationId xmlns:a16="http://schemas.microsoft.com/office/drawing/2014/main" id="{8C35FA0D-ACB1-BC46-D996-F08960C660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5124" y="297657"/>
            <a:ext cx="1095013" cy="1295400"/>
          </a:xfrm>
          <a:prstGeom prst="rect">
            <a:avLst/>
          </a:prstGeom>
        </p:spPr>
      </p:pic>
      <p:sp>
        <p:nvSpPr>
          <p:cNvPr id="9" name="Rectangle 8">
            <a:extLst>
              <a:ext uri="{FF2B5EF4-FFF2-40B4-BE49-F238E27FC236}">
                <a16:creationId xmlns:a16="http://schemas.microsoft.com/office/drawing/2014/main" id="{DBE4E3A5-D1C2-1626-FA54-A4D70F31B22E}"/>
              </a:ext>
            </a:extLst>
          </p:cNvPr>
          <p:cNvSpPr/>
          <p:nvPr userDrawn="1"/>
        </p:nvSpPr>
        <p:spPr>
          <a:xfrm>
            <a:off x="0" y="1431132"/>
            <a:ext cx="10458450" cy="161925"/>
          </a:xfrm>
          <a:prstGeom prst="rect">
            <a:avLst/>
          </a:prstGeom>
          <a:solidFill>
            <a:srgbClr val="00AE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22929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E4E7F-AD1F-3A54-EF2F-E2A64FABC381}"/>
              </a:ext>
            </a:extLst>
          </p:cNvPr>
          <p:cNvSpPr>
            <a:spLocks noGrp="1"/>
          </p:cNvSpPr>
          <p:nvPr>
            <p:ph type="title"/>
          </p:nvPr>
        </p:nvSpPr>
        <p:spPr>
          <a:xfrm>
            <a:off x="839788" y="365125"/>
            <a:ext cx="10515600" cy="1066007"/>
          </a:xfrm>
        </p:spPr>
        <p:txBody>
          <a:bodyPr/>
          <a:lstStyle>
            <a:lvl1pPr>
              <a:defRPr b="1">
                <a:solidFill>
                  <a:srgbClr val="500778"/>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21FD4A2-F182-5821-34FA-46C7314ECD61}"/>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0D7B1D-B2B2-6093-E59C-029368366164}"/>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15C902D-0175-3A64-60C3-8DEA82320DF5}"/>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C303F1-2472-9807-37B5-81FB83525471}"/>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descr="A logo with a black background&#10;&#10;Description automatically generated">
            <a:extLst>
              <a:ext uri="{FF2B5EF4-FFF2-40B4-BE49-F238E27FC236}">
                <a16:creationId xmlns:a16="http://schemas.microsoft.com/office/drawing/2014/main" id="{FF8E7474-3680-DE65-AA1B-EDD44BE72B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5124" y="297657"/>
            <a:ext cx="1095013" cy="1295400"/>
          </a:xfrm>
          <a:prstGeom prst="rect">
            <a:avLst/>
          </a:prstGeom>
        </p:spPr>
      </p:pic>
      <p:sp>
        <p:nvSpPr>
          <p:cNvPr id="11" name="Rectangle 10">
            <a:extLst>
              <a:ext uri="{FF2B5EF4-FFF2-40B4-BE49-F238E27FC236}">
                <a16:creationId xmlns:a16="http://schemas.microsoft.com/office/drawing/2014/main" id="{133A8D6E-741B-112C-2DD1-66B5664D348A}"/>
              </a:ext>
            </a:extLst>
          </p:cNvPr>
          <p:cNvSpPr/>
          <p:nvPr userDrawn="1"/>
        </p:nvSpPr>
        <p:spPr>
          <a:xfrm>
            <a:off x="0" y="1431132"/>
            <a:ext cx="10458450" cy="161925"/>
          </a:xfrm>
          <a:prstGeom prst="rect">
            <a:avLst/>
          </a:prstGeom>
          <a:solidFill>
            <a:srgbClr val="00AE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9486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4DD54-52D1-8CF0-BE54-36DA91AB716E}"/>
              </a:ext>
            </a:extLst>
          </p:cNvPr>
          <p:cNvSpPr>
            <a:spLocks noGrp="1"/>
          </p:cNvSpPr>
          <p:nvPr>
            <p:ph type="title"/>
          </p:nvPr>
        </p:nvSpPr>
        <p:spPr>
          <a:xfrm>
            <a:off x="838200" y="365125"/>
            <a:ext cx="10515600" cy="1066007"/>
          </a:xfrm>
        </p:spPr>
        <p:txBody>
          <a:bodyPr/>
          <a:lstStyle>
            <a:lvl1pPr>
              <a:defRPr b="0">
                <a:solidFill>
                  <a:srgbClr val="500778"/>
                </a:solidFill>
                <a:latin typeface="Archivo Black" panose="020B0A03020202020B04" pitchFamily="34" charset="0"/>
                <a:cs typeface="Arial" panose="020B0604020202020204" pitchFamily="34" charset="0"/>
              </a:defRPr>
            </a:lvl1pPr>
          </a:lstStyle>
          <a:p>
            <a:r>
              <a:rPr lang="en-US"/>
              <a:t>Click to edit Master title style</a:t>
            </a:r>
            <a:endParaRPr lang="en-GB"/>
          </a:p>
        </p:txBody>
      </p:sp>
      <p:pic>
        <p:nvPicPr>
          <p:cNvPr id="6" name="Picture 5" descr="A logo with a black background&#10;&#10;Description automatically generated">
            <a:extLst>
              <a:ext uri="{FF2B5EF4-FFF2-40B4-BE49-F238E27FC236}">
                <a16:creationId xmlns:a16="http://schemas.microsoft.com/office/drawing/2014/main" id="{68C5771D-3146-1833-4C78-EDE86C35BC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5124" y="297657"/>
            <a:ext cx="1095013" cy="1295400"/>
          </a:xfrm>
          <a:prstGeom prst="rect">
            <a:avLst/>
          </a:prstGeom>
        </p:spPr>
      </p:pic>
      <p:sp>
        <p:nvSpPr>
          <p:cNvPr id="7" name="Rectangle 6">
            <a:extLst>
              <a:ext uri="{FF2B5EF4-FFF2-40B4-BE49-F238E27FC236}">
                <a16:creationId xmlns:a16="http://schemas.microsoft.com/office/drawing/2014/main" id="{97F37003-DE79-9E97-E931-E9FE47C4DD93}"/>
              </a:ext>
            </a:extLst>
          </p:cNvPr>
          <p:cNvSpPr/>
          <p:nvPr userDrawn="1"/>
        </p:nvSpPr>
        <p:spPr>
          <a:xfrm>
            <a:off x="0" y="1431132"/>
            <a:ext cx="10458450" cy="161925"/>
          </a:xfrm>
          <a:prstGeom prst="rect">
            <a:avLst/>
          </a:prstGeom>
          <a:solidFill>
            <a:srgbClr val="00AE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9301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logo with a black background&#10;&#10;Description automatically generated">
            <a:extLst>
              <a:ext uri="{FF2B5EF4-FFF2-40B4-BE49-F238E27FC236}">
                <a16:creationId xmlns:a16="http://schemas.microsoft.com/office/drawing/2014/main" id="{D7560EDC-B130-57BA-8412-F9FF58ED51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5124" y="297657"/>
            <a:ext cx="1095013" cy="1295400"/>
          </a:xfrm>
          <a:prstGeom prst="rect">
            <a:avLst/>
          </a:prstGeom>
        </p:spPr>
      </p:pic>
    </p:spTree>
    <p:extLst>
      <p:ext uri="{BB962C8B-B14F-4D97-AF65-F5344CB8AC3E}">
        <p14:creationId xmlns:p14="http://schemas.microsoft.com/office/powerpoint/2010/main" val="1744132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15F18-883C-6D84-80DA-EAE849C0276E}"/>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5EE549F-E811-B13D-D4A1-679DDD110AD8}"/>
              </a:ext>
            </a:extLst>
          </p:cNvPr>
          <p:cNvSpPr>
            <a:spLocks noGrp="1"/>
          </p:cNvSpPr>
          <p:nvPr>
            <p:ph idx="1"/>
          </p:nvPr>
        </p:nvSpPr>
        <p:spPr>
          <a:xfrm>
            <a:off x="5183188" y="1944303"/>
            <a:ext cx="6172200" cy="3916747"/>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391C004-4CDD-854C-6BCE-15861456983C}"/>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logo with a black background&#10;&#10;Description automatically generated">
            <a:extLst>
              <a:ext uri="{FF2B5EF4-FFF2-40B4-BE49-F238E27FC236}">
                <a16:creationId xmlns:a16="http://schemas.microsoft.com/office/drawing/2014/main" id="{65C6B6C2-991E-545B-9D1E-5A43EBB6F2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5124" y="297657"/>
            <a:ext cx="1095013" cy="1295400"/>
          </a:xfrm>
          <a:prstGeom prst="rect">
            <a:avLst/>
          </a:prstGeom>
        </p:spPr>
      </p:pic>
    </p:spTree>
    <p:extLst>
      <p:ext uri="{BB962C8B-B14F-4D97-AF65-F5344CB8AC3E}">
        <p14:creationId xmlns:p14="http://schemas.microsoft.com/office/powerpoint/2010/main" val="4271208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E13AC-FF92-9740-99AE-107795424B14}"/>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D7E2F31-1933-DFF4-12A6-853830BA8D3A}"/>
              </a:ext>
            </a:extLst>
          </p:cNvPr>
          <p:cNvSpPr>
            <a:spLocks noGrp="1"/>
          </p:cNvSpPr>
          <p:nvPr>
            <p:ph type="pic" idx="1"/>
          </p:nvPr>
        </p:nvSpPr>
        <p:spPr>
          <a:xfrm>
            <a:off x="5183188" y="987425"/>
            <a:ext cx="6172200" cy="48736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D14C010-C283-DA1E-AA27-C53277739A81}"/>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logo with a black background&#10;&#10;Description automatically generated">
            <a:extLst>
              <a:ext uri="{FF2B5EF4-FFF2-40B4-BE49-F238E27FC236}">
                <a16:creationId xmlns:a16="http://schemas.microsoft.com/office/drawing/2014/main" id="{558B527E-6746-171D-E149-5FD0D584A0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5124" y="297657"/>
            <a:ext cx="1095013" cy="1295400"/>
          </a:xfrm>
          <a:prstGeom prst="rect">
            <a:avLst/>
          </a:prstGeom>
        </p:spPr>
      </p:pic>
    </p:spTree>
    <p:extLst>
      <p:ext uri="{BB962C8B-B14F-4D97-AF65-F5344CB8AC3E}">
        <p14:creationId xmlns:p14="http://schemas.microsoft.com/office/powerpoint/2010/main" val="606564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58AE52-7737-CED3-2BE6-840812E8F435}"/>
              </a:ext>
            </a:extLst>
          </p:cNvPr>
          <p:cNvSpPr>
            <a:spLocks noGrp="1"/>
          </p:cNvSpPr>
          <p:nvPr>
            <p:ph type="title"/>
          </p:nvPr>
        </p:nvSpPr>
        <p:spPr>
          <a:xfrm>
            <a:off x="838200" y="365125"/>
            <a:ext cx="9620250" cy="1066007"/>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A162197-4561-5A13-7EA5-807BBE1E11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A12040E4-FB66-2903-A122-242817D87FAF}"/>
              </a:ext>
            </a:extLst>
          </p:cNvPr>
          <p:cNvSpPr/>
          <p:nvPr userDrawn="1"/>
        </p:nvSpPr>
        <p:spPr>
          <a:xfrm>
            <a:off x="0" y="1431132"/>
            <a:ext cx="10458450" cy="161925"/>
          </a:xfrm>
          <a:prstGeom prst="rect">
            <a:avLst/>
          </a:prstGeom>
          <a:solidFill>
            <a:srgbClr val="00AE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logo with a black background&#10;&#10;Description automatically generated">
            <a:extLst>
              <a:ext uri="{FF2B5EF4-FFF2-40B4-BE49-F238E27FC236}">
                <a16:creationId xmlns:a16="http://schemas.microsoft.com/office/drawing/2014/main" id="{AF398913-07B6-0494-529F-D930BCDDFB2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0795124" y="297657"/>
            <a:ext cx="1095013" cy="1295400"/>
          </a:xfrm>
          <a:prstGeom prst="rect">
            <a:avLst/>
          </a:prstGeom>
        </p:spPr>
      </p:pic>
    </p:spTree>
    <p:extLst>
      <p:ext uri="{BB962C8B-B14F-4D97-AF65-F5344CB8AC3E}">
        <p14:creationId xmlns:p14="http://schemas.microsoft.com/office/powerpoint/2010/main" val="30797316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b="1" i="0" kern="1200">
          <a:solidFill>
            <a:srgbClr val="50077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mailto:Richard.Edwards@optomiseconsulting.co.uk"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AC_6FB28042.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D5D7B-4D21-2186-34FE-A1826A823BDB}"/>
              </a:ext>
            </a:extLst>
          </p:cNvPr>
          <p:cNvSpPr>
            <a:spLocks noGrp="1"/>
          </p:cNvSpPr>
          <p:nvPr>
            <p:ph type="ctrTitle"/>
          </p:nvPr>
        </p:nvSpPr>
        <p:spPr>
          <a:xfrm>
            <a:off x="5361850" y="1722490"/>
            <a:ext cx="4647650" cy="2435827"/>
          </a:xfrm>
        </p:spPr>
        <p:txBody>
          <a:bodyPr vert="horz" lIns="91440" tIns="45720" rIns="91440" bIns="45720" rtlCol="0" anchor="b">
            <a:noAutofit/>
          </a:bodyPr>
          <a:lstStyle/>
          <a:p>
            <a:r>
              <a:rPr lang="en-GB" sz="5400" b="1">
                <a:latin typeface="Arial"/>
                <a:cs typeface="Arial"/>
              </a:rPr>
              <a:t>Regional Optical Conferences</a:t>
            </a:r>
          </a:p>
        </p:txBody>
      </p:sp>
      <p:sp>
        <p:nvSpPr>
          <p:cNvPr id="3" name="Subtitle 2">
            <a:extLst>
              <a:ext uri="{FF2B5EF4-FFF2-40B4-BE49-F238E27FC236}">
                <a16:creationId xmlns:a16="http://schemas.microsoft.com/office/drawing/2014/main" id="{33FE1BAC-391F-B146-26D2-9D0B4A0A163B}"/>
              </a:ext>
            </a:extLst>
          </p:cNvPr>
          <p:cNvSpPr>
            <a:spLocks noGrp="1"/>
          </p:cNvSpPr>
          <p:nvPr>
            <p:ph type="subTitle" idx="1"/>
          </p:nvPr>
        </p:nvSpPr>
        <p:spPr>
          <a:xfrm>
            <a:off x="5361850" y="4367351"/>
            <a:ext cx="5345906" cy="1655762"/>
          </a:xfrm>
        </p:spPr>
        <p:txBody>
          <a:bodyPr vert="horz" lIns="91440" tIns="45720" rIns="91440" bIns="45720" rtlCol="0" anchor="t">
            <a:normAutofit/>
          </a:bodyPr>
          <a:lstStyle/>
          <a:p>
            <a:r>
              <a:rPr lang="en-GB">
                <a:latin typeface="Arial"/>
                <a:cs typeface="Arial"/>
              </a:rPr>
              <a:t>12 - 22 November 2024</a:t>
            </a:r>
          </a:p>
        </p:txBody>
      </p:sp>
    </p:spTree>
    <p:extLst>
      <p:ext uri="{BB962C8B-B14F-4D97-AF65-F5344CB8AC3E}">
        <p14:creationId xmlns:p14="http://schemas.microsoft.com/office/powerpoint/2010/main" val="273024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7BA1E-50D9-F89B-872F-1B4704E488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28AF40-61DE-A834-D7E2-591E613ABAB4}"/>
              </a:ext>
            </a:extLst>
          </p:cNvPr>
          <p:cNvSpPr>
            <a:spLocks noGrp="1"/>
          </p:cNvSpPr>
          <p:nvPr>
            <p:ph type="title"/>
          </p:nvPr>
        </p:nvSpPr>
        <p:spPr>
          <a:xfrm>
            <a:off x="776177" y="365126"/>
            <a:ext cx="9667986" cy="1085054"/>
          </a:xfrm>
        </p:spPr>
        <p:txBody>
          <a:bodyPr>
            <a:normAutofit/>
          </a:bodyPr>
          <a:lstStyle/>
          <a:p>
            <a:r>
              <a:rPr lang="en-GB" sz="4400"/>
              <a:t>2025 – 2030, LOCSU will</a:t>
            </a:r>
            <a:endParaRPr lang="en-GB"/>
          </a:p>
        </p:txBody>
      </p:sp>
      <p:sp>
        <p:nvSpPr>
          <p:cNvPr id="8" name="Rectangle: Rounded Corners 7">
            <a:extLst>
              <a:ext uri="{FF2B5EF4-FFF2-40B4-BE49-F238E27FC236}">
                <a16:creationId xmlns:a16="http://schemas.microsoft.com/office/drawing/2014/main" id="{9F56DE52-039F-020D-60FA-48B17013D557}"/>
              </a:ext>
            </a:extLst>
          </p:cNvPr>
          <p:cNvSpPr/>
          <p:nvPr/>
        </p:nvSpPr>
        <p:spPr>
          <a:xfrm>
            <a:off x="571500" y="2168000"/>
            <a:ext cx="3556591" cy="3623125"/>
          </a:xfrm>
          <a:prstGeom prst="round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0" fontAlgn="base" latinLnBrk="0" hangingPunct="0">
              <a:lnSpc>
                <a:spcPct val="100000"/>
              </a:lnSpc>
              <a:spcBef>
                <a:spcPct val="0"/>
              </a:spcBef>
              <a:spcAft>
                <a:spcPts val="1200"/>
              </a:spcAft>
              <a:buClrTx/>
              <a:buSzTx/>
              <a:tabLst/>
              <a:defRPr/>
            </a:pPr>
            <a:r>
              <a:rPr kumimoji="0" lang="en-US" altLang="en-US" b="1" i="0" u="none" strike="noStrike" kern="1200" cap="none" spc="0" normalizeH="0" baseline="0" noProof="0">
                <a:ln>
                  <a:noFill/>
                </a:ln>
                <a:solidFill>
                  <a:srgbClr val="CEDC00"/>
                </a:solidFill>
                <a:effectLst/>
                <a:uLnTx/>
                <a:uFillTx/>
                <a:latin typeface="Arial"/>
                <a:cs typeface="Arial"/>
              </a:rPr>
              <a:t>Embrace technology</a:t>
            </a:r>
            <a:r>
              <a:rPr kumimoji="0" lang="en-US" altLang="en-US" b="0" i="0" u="none" strike="noStrike" kern="1200" cap="none" spc="0" normalizeH="0" baseline="0" noProof="0">
                <a:ln>
                  <a:noFill/>
                </a:ln>
                <a:solidFill>
                  <a:schemeClr val="bg1"/>
                </a:solidFill>
                <a:effectLst/>
                <a:uLnTx/>
                <a:uFillTx/>
                <a:latin typeface="Arial"/>
                <a:cs typeface="Arial"/>
              </a:rPr>
              <a:t> and transform to </a:t>
            </a:r>
            <a:r>
              <a:rPr kumimoji="0" lang="en-US" altLang="en-US" b="1" i="0" u="none" strike="noStrike" kern="1200" cap="none" spc="0" normalizeH="0" baseline="0" noProof="0" err="1">
                <a:ln>
                  <a:noFill/>
                </a:ln>
                <a:solidFill>
                  <a:srgbClr val="CEDC00"/>
                </a:solidFill>
                <a:effectLst/>
                <a:uLnTx/>
                <a:uFillTx/>
                <a:latin typeface="Arial"/>
                <a:cs typeface="Arial"/>
              </a:rPr>
              <a:t>maximise</a:t>
            </a:r>
            <a:r>
              <a:rPr kumimoji="0" lang="en-US" altLang="en-US" b="1" i="0" u="none" strike="noStrike" kern="1200" cap="none" spc="0" normalizeH="0" baseline="0" noProof="0">
                <a:ln>
                  <a:noFill/>
                </a:ln>
                <a:solidFill>
                  <a:srgbClr val="CEDC00"/>
                </a:solidFill>
                <a:effectLst/>
                <a:uLnTx/>
                <a:uFillTx/>
                <a:latin typeface="Arial"/>
                <a:cs typeface="Arial"/>
              </a:rPr>
              <a:t> efficiencies </a:t>
            </a:r>
            <a:r>
              <a:rPr kumimoji="0" lang="en-US" altLang="en-US" b="0" i="0" u="none" strike="noStrike" kern="1200" cap="none" spc="0" normalizeH="0" baseline="0" noProof="0">
                <a:ln>
                  <a:noFill/>
                </a:ln>
                <a:solidFill>
                  <a:schemeClr val="bg1"/>
                </a:solidFill>
                <a:effectLst/>
                <a:uLnTx/>
                <a:uFillTx/>
                <a:latin typeface="Arial"/>
                <a:cs typeface="Arial"/>
              </a:rPr>
              <a:t>and ensure expertise is readily accessible.</a:t>
            </a:r>
          </a:p>
        </p:txBody>
      </p:sp>
      <p:sp>
        <p:nvSpPr>
          <p:cNvPr id="9" name="Rectangle: Rounded Corners 8">
            <a:extLst>
              <a:ext uri="{FF2B5EF4-FFF2-40B4-BE49-F238E27FC236}">
                <a16:creationId xmlns:a16="http://schemas.microsoft.com/office/drawing/2014/main" id="{11DCF78C-A644-F92C-19BA-DEBC94A0BE59}"/>
              </a:ext>
            </a:extLst>
          </p:cNvPr>
          <p:cNvSpPr/>
          <p:nvPr/>
        </p:nvSpPr>
        <p:spPr>
          <a:xfrm>
            <a:off x="4317704" y="2160987"/>
            <a:ext cx="3556591" cy="3623125"/>
          </a:xfrm>
          <a:prstGeom prst="round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1200"/>
              </a:spcAft>
              <a:buClrTx/>
              <a:buSzTx/>
              <a:tabLst/>
              <a:defRPr/>
            </a:pPr>
            <a:r>
              <a:rPr kumimoji="0" lang="en-US" altLang="en-US" b="0" i="0" u="none" strike="noStrike" kern="1200" cap="none" spc="0" normalizeH="0" baseline="0" noProof="0">
                <a:ln>
                  <a:noFill/>
                </a:ln>
                <a:solidFill>
                  <a:schemeClr val="bg1"/>
                </a:solidFill>
                <a:effectLst/>
                <a:uLnTx/>
                <a:uFillTx/>
                <a:latin typeface="Arial"/>
                <a:cs typeface="Arial"/>
              </a:rPr>
              <a:t>Collate </a:t>
            </a:r>
            <a:r>
              <a:rPr kumimoji="0" lang="en-US" altLang="en-US" b="1" i="0" u="none" strike="noStrike" kern="1200" cap="none" spc="0" normalizeH="0" baseline="0" noProof="0">
                <a:ln>
                  <a:noFill/>
                </a:ln>
                <a:solidFill>
                  <a:srgbClr val="CEDC00"/>
                </a:solidFill>
                <a:effectLst/>
                <a:uLnTx/>
                <a:uFillTx/>
                <a:latin typeface="Arial"/>
                <a:cs typeface="Arial"/>
              </a:rPr>
              <a:t>national LOC resources</a:t>
            </a:r>
            <a:r>
              <a:rPr kumimoji="0" lang="en-US" altLang="en-US" b="0" i="0" u="none" strike="noStrike" kern="1200" cap="none" spc="0" normalizeH="0" baseline="0" noProof="0">
                <a:ln>
                  <a:noFill/>
                </a:ln>
                <a:solidFill>
                  <a:schemeClr val="bg1"/>
                </a:solidFill>
                <a:effectLst/>
                <a:uLnTx/>
                <a:uFillTx/>
                <a:latin typeface="Arial"/>
                <a:cs typeface="Arial"/>
              </a:rPr>
              <a:t>, complete with data and collective learning, to support local conversations </a:t>
            </a:r>
            <a:r>
              <a:rPr kumimoji="0" lang="en-GB" b="0" i="0" u="none" strike="noStrike" kern="100" cap="none" spc="0" normalizeH="0" baseline="0" noProof="0">
                <a:ln>
                  <a:noFill/>
                </a:ln>
                <a:solidFill>
                  <a:schemeClr val="bg1"/>
                </a:solidFill>
                <a:effectLst/>
                <a:uLnTx/>
                <a:uFillTx/>
                <a:latin typeface="Arial"/>
                <a:ea typeface="Aptos" panose="020B0004020202020204" pitchFamily="34" charset="0"/>
                <a:cs typeface="Arial"/>
              </a:rPr>
              <a:t>to effectively influence at a local level </a:t>
            </a:r>
            <a:r>
              <a:rPr kumimoji="0" lang="en-US" altLang="en-US" b="0" i="0" u="none" strike="noStrike" kern="1200" cap="none" spc="0" normalizeH="0" baseline="0" noProof="0">
                <a:ln>
                  <a:noFill/>
                </a:ln>
                <a:solidFill>
                  <a:schemeClr val="bg1"/>
                </a:solidFill>
                <a:effectLst/>
                <a:uLnTx/>
                <a:uFillTx/>
                <a:latin typeface="Arial"/>
                <a:cs typeface="Arial"/>
              </a:rPr>
              <a:t>with </a:t>
            </a:r>
            <a:r>
              <a:rPr kumimoji="0" lang="en-US" altLang="en-US" b="1" i="0" u="none" strike="noStrike" kern="1200" cap="none" spc="0" normalizeH="0" baseline="0" noProof="0">
                <a:ln>
                  <a:noFill/>
                </a:ln>
                <a:solidFill>
                  <a:srgbClr val="CEDC00"/>
                </a:solidFill>
                <a:effectLst/>
                <a:uLnTx/>
                <a:uFillTx/>
                <a:latin typeface="Arial"/>
                <a:cs typeface="Arial"/>
              </a:rPr>
              <a:t>national evidence</a:t>
            </a:r>
            <a:r>
              <a:rPr kumimoji="0" lang="en-US" altLang="en-US" b="0" i="0" u="none" strike="noStrike" kern="1200" cap="none" spc="0" normalizeH="0" baseline="0" noProof="0">
                <a:ln>
                  <a:noFill/>
                </a:ln>
                <a:solidFill>
                  <a:schemeClr val="bg1"/>
                </a:solidFill>
                <a:effectLst/>
                <a:uLnTx/>
                <a:uFillTx/>
                <a:latin typeface="Arial"/>
                <a:cs typeface="Arial"/>
              </a:rPr>
              <a:t> and supporting cases.</a:t>
            </a:r>
            <a:endParaRPr lang="en-GB" kern="100">
              <a:solidFill>
                <a:schemeClr val="bg1"/>
              </a:solidFill>
              <a:latin typeface="Arial"/>
              <a:ea typeface="Aptos" panose="020B0004020202020204" pitchFamily="34" charset="0"/>
              <a:cs typeface="Arial"/>
            </a:endParaRPr>
          </a:p>
        </p:txBody>
      </p:sp>
      <p:sp>
        <p:nvSpPr>
          <p:cNvPr id="10" name="Rectangle: Rounded Corners 9">
            <a:extLst>
              <a:ext uri="{FF2B5EF4-FFF2-40B4-BE49-F238E27FC236}">
                <a16:creationId xmlns:a16="http://schemas.microsoft.com/office/drawing/2014/main" id="{EE4EE1D4-D918-41B1-9455-41D886F34D73}"/>
              </a:ext>
            </a:extLst>
          </p:cNvPr>
          <p:cNvSpPr/>
          <p:nvPr/>
        </p:nvSpPr>
        <p:spPr>
          <a:xfrm>
            <a:off x="8063908" y="2160987"/>
            <a:ext cx="3556591" cy="3623125"/>
          </a:xfrm>
          <a:prstGeom prst="round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1200"/>
              </a:spcAft>
              <a:buClrTx/>
              <a:buSzTx/>
              <a:tabLst/>
              <a:defRPr/>
            </a:pPr>
            <a:r>
              <a:rPr lang="en-GB" b="1" kern="100">
                <a:solidFill>
                  <a:srgbClr val="CEDC00"/>
                </a:solidFill>
                <a:latin typeface="Arial"/>
                <a:ea typeface="Aptos" panose="020B0004020202020204" pitchFamily="34" charset="0"/>
                <a:cs typeface="Arial"/>
              </a:rPr>
              <a:t>Expand</a:t>
            </a:r>
            <a:r>
              <a:rPr lang="en-GB" kern="100">
                <a:solidFill>
                  <a:schemeClr val="bg1"/>
                </a:solidFill>
                <a:latin typeface="Arial"/>
                <a:ea typeface="Aptos" panose="020B0004020202020204" pitchFamily="34" charset="0"/>
                <a:cs typeface="Arial"/>
              </a:rPr>
              <a:t> accessible guidance, toolkits, training and support services that underpin LOC ’business’ to </a:t>
            </a:r>
            <a:r>
              <a:rPr lang="en-GB" b="1" kern="100">
                <a:solidFill>
                  <a:srgbClr val="CEDC00"/>
                </a:solidFill>
                <a:latin typeface="Arial"/>
                <a:ea typeface="Aptos" panose="020B0004020202020204" pitchFamily="34" charset="0"/>
                <a:cs typeface="Arial"/>
              </a:rPr>
              <a:t>make it easier for</a:t>
            </a:r>
            <a:r>
              <a:rPr lang="en-GB" b="1" kern="100">
                <a:solidFill>
                  <a:srgbClr val="CEDC00"/>
                </a:solidFill>
                <a:effectLst/>
                <a:latin typeface="Arial"/>
                <a:ea typeface="Aptos" panose="020B0004020202020204" pitchFamily="34" charset="0"/>
                <a:cs typeface="Arial"/>
              </a:rPr>
              <a:t> LOCs </a:t>
            </a:r>
            <a:r>
              <a:rPr lang="en-GB" b="1" kern="100">
                <a:solidFill>
                  <a:srgbClr val="CEDC00"/>
                </a:solidFill>
                <a:latin typeface="Arial"/>
                <a:ea typeface="Aptos" panose="020B0004020202020204" pitchFamily="34" charset="0"/>
                <a:cs typeface="Arial"/>
              </a:rPr>
              <a:t>to operate and engage with constituents</a:t>
            </a:r>
            <a:r>
              <a:rPr lang="en-GB" kern="100">
                <a:solidFill>
                  <a:srgbClr val="CEDC00"/>
                </a:solidFill>
                <a:latin typeface="Arial"/>
                <a:ea typeface="Aptos" panose="020B0004020202020204" pitchFamily="34" charset="0"/>
                <a:cs typeface="Arial"/>
              </a:rPr>
              <a:t> </a:t>
            </a:r>
            <a:r>
              <a:rPr lang="en-GB" kern="100">
                <a:solidFill>
                  <a:schemeClr val="bg1"/>
                </a:solidFill>
                <a:latin typeface="Arial"/>
                <a:ea typeface="Aptos" panose="020B0004020202020204" pitchFamily="34" charset="0"/>
                <a:cs typeface="Arial"/>
              </a:rPr>
              <a:t>– we can do the heavy lifting!</a:t>
            </a:r>
          </a:p>
        </p:txBody>
      </p:sp>
    </p:spTree>
    <p:extLst>
      <p:ext uri="{BB962C8B-B14F-4D97-AF65-F5344CB8AC3E}">
        <p14:creationId xmlns:p14="http://schemas.microsoft.com/office/powerpoint/2010/main" val="545190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D2BF7-949C-73E7-DC99-A82B03C32175}"/>
              </a:ext>
            </a:extLst>
          </p:cNvPr>
          <p:cNvSpPr>
            <a:spLocks noGrp="1"/>
          </p:cNvSpPr>
          <p:nvPr>
            <p:ph type="title"/>
          </p:nvPr>
        </p:nvSpPr>
        <p:spPr/>
        <p:txBody>
          <a:bodyPr>
            <a:normAutofit/>
          </a:bodyPr>
          <a:lstStyle/>
          <a:p>
            <a:r>
              <a:rPr lang="en-GB"/>
              <a:t>And, LOCSU is:</a:t>
            </a:r>
          </a:p>
        </p:txBody>
      </p:sp>
      <p:sp>
        <p:nvSpPr>
          <p:cNvPr id="3" name="Rectangle: Rounded Corners 2">
            <a:extLst>
              <a:ext uri="{FF2B5EF4-FFF2-40B4-BE49-F238E27FC236}">
                <a16:creationId xmlns:a16="http://schemas.microsoft.com/office/drawing/2014/main" id="{8090D540-D47B-2FC5-99CB-7ABC8B8183D4}"/>
              </a:ext>
            </a:extLst>
          </p:cNvPr>
          <p:cNvSpPr/>
          <p:nvPr/>
        </p:nvSpPr>
        <p:spPr>
          <a:xfrm>
            <a:off x="571500" y="2168000"/>
            <a:ext cx="3556591" cy="2868213"/>
          </a:xfrm>
          <a:prstGeom prst="round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Committed to the success of LOCs and contractors</a:t>
            </a:r>
          </a:p>
        </p:txBody>
      </p:sp>
      <p:sp>
        <p:nvSpPr>
          <p:cNvPr id="5" name="Rectangle: Rounded Corners 4">
            <a:extLst>
              <a:ext uri="{FF2B5EF4-FFF2-40B4-BE49-F238E27FC236}">
                <a16:creationId xmlns:a16="http://schemas.microsoft.com/office/drawing/2014/main" id="{568B4930-3AFC-A986-AC6F-15A5F5D732C9}"/>
              </a:ext>
            </a:extLst>
          </p:cNvPr>
          <p:cNvSpPr/>
          <p:nvPr/>
        </p:nvSpPr>
        <p:spPr>
          <a:xfrm>
            <a:off x="4317704" y="2160987"/>
            <a:ext cx="3556591" cy="2868213"/>
          </a:xfrm>
          <a:prstGeom prst="round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Committed to </a:t>
            </a:r>
            <a:r>
              <a:rPr lang="en-US" sz="2000" b="1" err="1">
                <a:latin typeface="Arial" panose="020B0604020202020204" pitchFamily="34" charset="0"/>
                <a:cs typeface="Arial" panose="020B0604020202020204" pitchFamily="34" charset="0"/>
              </a:rPr>
              <a:t>utilising</a:t>
            </a:r>
            <a:r>
              <a:rPr lang="en-US" sz="2000" b="1">
                <a:latin typeface="Arial" panose="020B0604020202020204" pitchFamily="34" charset="0"/>
                <a:cs typeface="Arial" panose="020B0604020202020204" pitchFamily="34" charset="0"/>
              </a:rPr>
              <a:t> reserves and reducing costs (levy) to LOCs and contractors</a:t>
            </a:r>
          </a:p>
        </p:txBody>
      </p:sp>
      <p:sp>
        <p:nvSpPr>
          <p:cNvPr id="6" name="Rectangle: Rounded Corners 5">
            <a:extLst>
              <a:ext uri="{FF2B5EF4-FFF2-40B4-BE49-F238E27FC236}">
                <a16:creationId xmlns:a16="http://schemas.microsoft.com/office/drawing/2014/main" id="{FF8E2C3A-85AD-42B5-B9E6-AD384F48F046}"/>
              </a:ext>
            </a:extLst>
          </p:cNvPr>
          <p:cNvSpPr/>
          <p:nvPr/>
        </p:nvSpPr>
        <p:spPr>
          <a:xfrm>
            <a:off x="8063908" y="2160987"/>
            <a:ext cx="3556591" cy="2868213"/>
          </a:xfrm>
          <a:prstGeom prst="round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Committed to the role of resilient, robust, and responsive support to local experts and the central conduit between national sector bodies and LOCs.</a:t>
            </a:r>
          </a:p>
        </p:txBody>
      </p:sp>
    </p:spTree>
    <p:extLst>
      <p:ext uri="{BB962C8B-B14F-4D97-AF65-F5344CB8AC3E}">
        <p14:creationId xmlns:p14="http://schemas.microsoft.com/office/powerpoint/2010/main" val="3716380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96765-EE0E-98EA-EC48-74BE962325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D00B0B-89D6-AF25-41E5-08D5D9971CD9}"/>
              </a:ext>
            </a:extLst>
          </p:cNvPr>
          <p:cNvSpPr>
            <a:spLocks noGrp="1"/>
          </p:cNvSpPr>
          <p:nvPr>
            <p:ph type="title"/>
          </p:nvPr>
        </p:nvSpPr>
        <p:spPr/>
        <p:txBody>
          <a:bodyPr>
            <a:normAutofit/>
          </a:bodyPr>
          <a:lstStyle/>
          <a:p>
            <a:r>
              <a:rPr lang="en-GB" sz="4400"/>
              <a:t>2025 – 2030, together we will:</a:t>
            </a:r>
            <a:endParaRPr lang="en-GB"/>
          </a:p>
        </p:txBody>
      </p:sp>
      <p:sp>
        <p:nvSpPr>
          <p:cNvPr id="3" name="Rectangle: Rounded Corners 2">
            <a:extLst>
              <a:ext uri="{FF2B5EF4-FFF2-40B4-BE49-F238E27FC236}">
                <a16:creationId xmlns:a16="http://schemas.microsoft.com/office/drawing/2014/main" id="{F34DCB06-EFDB-A846-5890-9AD26D90B1F0}"/>
              </a:ext>
            </a:extLst>
          </p:cNvPr>
          <p:cNvSpPr/>
          <p:nvPr/>
        </p:nvSpPr>
        <p:spPr>
          <a:xfrm>
            <a:off x="561754" y="2146735"/>
            <a:ext cx="3556591" cy="2868213"/>
          </a:xfrm>
          <a:prstGeom prst="roundRect">
            <a:avLst/>
          </a:prstGeom>
          <a:solidFill>
            <a:srgbClr val="CED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Showcase and </a:t>
            </a:r>
            <a:r>
              <a:rPr lang="en-US" sz="2000" b="1" err="1">
                <a:solidFill>
                  <a:schemeClr val="tx1"/>
                </a:solidFill>
                <a:latin typeface="Arial" panose="020B0604020202020204" pitchFamily="34" charset="0"/>
                <a:cs typeface="Arial" panose="020B0604020202020204" pitchFamily="34" charset="0"/>
              </a:rPr>
              <a:t>optimise</a:t>
            </a:r>
            <a:r>
              <a:rPr lang="en-US" sz="2000" b="1">
                <a:solidFill>
                  <a:schemeClr val="tx1"/>
                </a:solidFill>
                <a:latin typeface="Arial" panose="020B0604020202020204" pitchFamily="34" charset="0"/>
                <a:cs typeface="Arial" panose="020B0604020202020204" pitchFamily="34" charset="0"/>
              </a:rPr>
              <a:t> local innovation, to protect and expand viable and sustainable enhanced services for the benefit of local contractors and patients. </a:t>
            </a:r>
          </a:p>
        </p:txBody>
      </p:sp>
      <p:sp>
        <p:nvSpPr>
          <p:cNvPr id="5" name="Rectangle: Rounded Corners 4">
            <a:extLst>
              <a:ext uri="{FF2B5EF4-FFF2-40B4-BE49-F238E27FC236}">
                <a16:creationId xmlns:a16="http://schemas.microsoft.com/office/drawing/2014/main" id="{120F0A42-DAE9-4525-76DF-0261029A7EB4}"/>
              </a:ext>
            </a:extLst>
          </p:cNvPr>
          <p:cNvSpPr/>
          <p:nvPr/>
        </p:nvSpPr>
        <p:spPr>
          <a:xfrm>
            <a:off x="4307958" y="2139722"/>
            <a:ext cx="3556591" cy="2868213"/>
          </a:xfrm>
          <a:prstGeom prst="roundRect">
            <a:avLst/>
          </a:prstGeom>
          <a:solidFill>
            <a:srgbClr val="CED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Develop and nurture the next generation of LOC talent.</a:t>
            </a:r>
          </a:p>
        </p:txBody>
      </p:sp>
      <p:sp>
        <p:nvSpPr>
          <p:cNvPr id="6" name="Rectangle: Rounded Corners 5">
            <a:extLst>
              <a:ext uri="{FF2B5EF4-FFF2-40B4-BE49-F238E27FC236}">
                <a16:creationId xmlns:a16="http://schemas.microsoft.com/office/drawing/2014/main" id="{C246FA78-4CBB-DA5D-EE63-5876299BD306}"/>
              </a:ext>
            </a:extLst>
          </p:cNvPr>
          <p:cNvSpPr/>
          <p:nvPr/>
        </p:nvSpPr>
        <p:spPr>
          <a:xfrm>
            <a:off x="8054162" y="2139722"/>
            <a:ext cx="3556591" cy="2868213"/>
          </a:xfrm>
          <a:prstGeom prst="roundRect">
            <a:avLst/>
          </a:prstGeom>
          <a:solidFill>
            <a:srgbClr val="CED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Ensure LOCs are positioned as the local, trusted authority in primary eye care, integral to local decision-making and respected for high standards, agility, and strong governance.</a:t>
            </a:r>
          </a:p>
        </p:txBody>
      </p:sp>
    </p:spTree>
    <p:extLst>
      <p:ext uri="{BB962C8B-B14F-4D97-AF65-F5344CB8AC3E}">
        <p14:creationId xmlns:p14="http://schemas.microsoft.com/office/powerpoint/2010/main" val="1358178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1B0A8-E22C-92C9-40A7-7565B844FB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76249E-5D0F-CDD2-B999-A534A59E8175}"/>
              </a:ext>
            </a:extLst>
          </p:cNvPr>
          <p:cNvSpPr>
            <a:spLocks noGrp="1"/>
          </p:cNvSpPr>
          <p:nvPr>
            <p:ph type="title"/>
          </p:nvPr>
        </p:nvSpPr>
        <p:spPr/>
        <p:txBody>
          <a:bodyPr>
            <a:normAutofit/>
          </a:bodyPr>
          <a:lstStyle/>
          <a:p>
            <a:pPr marL="0" marR="0" lvl="0" indent="0" defTabSz="914400" rtl="0" eaLnBrk="1" fontAlgn="auto" latinLnBrk="0" hangingPunct="1">
              <a:lnSpc>
                <a:spcPct val="123000"/>
              </a:lnSpc>
              <a:spcBef>
                <a:spcPts val="1000"/>
              </a:spcBef>
              <a:spcAft>
                <a:spcPts val="0"/>
              </a:spcAft>
              <a:buClrTx/>
              <a:buSzTx/>
              <a:buFont typeface="Arial" panose="020B0604020202020204" pitchFamily="34" charset="0"/>
              <a:buNone/>
              <a:tabLst/>
              <a:defRPr/>
            </a:pPr>
            <a:r>
              <a:rPr kumimoji="0" lang="en-GB" sz="4900" i="0" u="none" strike="noStrike" kern="1200" cap="none" spc="0" normalizeH="0" baseline="0" noProof="0">
                <a:ln>
                  <a:noFill/>
                </a:ln>
                <a:solidFill>
                  <a:srgbClr val="500778"/>
                </a:solidFill>
                <a:effectLst/>
                <a:uLnTx/>
                <a:uFillTx/>
                <a:ea typeface="+mn-ea"/>
              </a:rPr>
              <a:t>Reset</a:t>
            </a:r>
          </a:p>
        </p:txBody>
      </p:sp>
      <p:sp>
        <p:nvSpPr>
          <p:cNvPr id="9" name="Rectangle: Rounded Corners 8">
            <a:extLst>
              <a:ext uri="{FF2B5EF4-FFF2-40B4-BE49-F238E27FC236}">
                <a16:creationId xmlns:a16="http://schemas.microsoft.com/office/drawing/2014/main" id="{D6DD0E09-FA92-1F42-4426-1208389B34BE}"/>
              </a:ext>
            </a:extLst>
          </p:cNvPr>
          <p:cNvSpPr/>
          <p:nvPr/>
        </p:nvSpPr>
        <p:spPr>
          <a:xfrm>
            <a:off x="693616" y="1944705"/>
            <a:ext cx="3556591" cy="1723516"/>
          </a:xfrm>
          <a:prstGeom prst="round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a:cs typeface="Arial"/>
              </a:rPr>
              <a:t>Lower levy </a:t>
            </a:r>
          </a:p>
        </p:txBody>
      </p:sp>
      <p:sp>
        <p:nvSpPr>
          <p:cNvPr id="10" name="Rectangle: Rounded Corners 9">
            <a:extLst>
              <a:ext uri="{FF2B5EF4-FFF2-40B4-BE49-F238E27FC236}">
                <a16:creationId xmlns:a16="http://schemas.microsoft.com/office/drawing/2014/main" id="{83CB0BF0-B2F2-E9C0-0536-AED797D31138}"/>
              </a:ext>
            </a:extLst>
          </p:cNvPr>
          <p:cNvSpPr/>
          <p:nvPr/>
        </p:nvSpPr>
        <p:spPr>
          <a:xfrm>
            <a:off x="4439820" y="1937692"/>
            <a:ext cx="3556591" cy="1723516"/>
          </a:xfrm>
          <a:prstGeom prst="round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Clarity of activity and services</a:t>
            </a:r>
          </a:p>
        </p:txBody>
      </p:sp>
      <p:sp>
        <p:nvSpPr>
          <p:cNvPr id="11" name="Rectangle: Rounded Corners 10">
            <a:extLst>
              <a:ext uri="{FF2B5EF4-FFF2-40B4-BE49-F238E27FC236}">
                <a16:creationId xmlns:a16="http://schemas.microsoft.com/office/drawing/2014/main" id="{84197500-FA0F-9D2E-06A7-D27A6C0866D7}"/>
              </a:ext>
            </a:extLst>
          </p:cNvPr>
          <p:cNvSpPr/>
          <p:nvPr/>
        </p:nvSpPr>
        <p:spPr>
          <a:xfrm>
            <a:off x="8186024" y="1937692"/>
            <a:ext cx="3556591" cy="1723516"/>
          </a:xfrm>
          <a:prstGeom prst="round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a:cs typeface="Arial"/>
              </a:rPr>
              <a:t>Agile and aligned to LOC and sector strategies</a:t>
            </a:r>
          </a:p>
        </p:txBody>
      </p:sp>
      <p:sp>
        <p:nvSpPr>
          <p:cNvPr id="12" name="Rectangle: Rounded Corners 11">
            <a:extLst>
              <a:ext uri="{FF2B5EF4-FFF2-40B4-BE49-F238E27FC236}">
                <a16:creationId xmlns:a16="http://schemas.microsoft.com/office/drawing/2014/main" id="{DFFA53F0-3081-410D-CBF9-7FDD15D7EFA8}"/>
              </a:ext>
            </a:extLst>
          </p:cNvPr>
          <p:cNvSpPr/>
          <p:nvPr/>
        </p:nvSpPr>
        <p:spPr>
          <a:xfrm>
            <a:off x="693616" y="3861340"/>
            <a:ext cx="3556591" cy="1723516"/>
          </a:xfrm>
          <a:prstGeom prst="roundRect">
            <a:avLst/>
          </a:prstGeom>
          <a:solidFill>
            <a:srgbClr val="CED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Accessible expertise and resources, harnessing digital technologies</a:t>
            </a:r>
          </a:p>
        </p:txBody>
      </p:sp>
      <p:sp>
        <p:nvSpPr>
          <p:cNvPr id="13" name="Rectangle: Rounded Corners 12">
            <a:extLst>
              <a:ext uri="{FF2B5EF4-FFF2-40B4-BE49-F238E27FC236}">
                <a16:creationId xmlns:a16="http://schemas.microsoft.com/office/drawing/2014/main" id="{6E23DD6E-7467-2534-F521-A875305DA0B3}"/>
              </a:ext>
            </a:extLst>
          </p:cNvPr>
          <p:cNvSpPr/>
          <p:nvPr/>
        </p:nvSpPr>
        <p:spPr>
          <a:xfrm>
            <a:off x="4439820" y="3854327"/>
            <a:ext cx="7302795" cy="1723516"/>
          </a:xfrm>
          <a:prstGeom prst="roundRect">
            <a:avLst/>
          </a:prstGeom>
          <a:solidFill>
            <a:srgbClr val="CED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err="1">
                <a:solidFill>
                  <a:schemeClr val="tx1"/>
                </a:solidFill>
                <a:latin typeface="Arial" panose="020B0604020202020204" pitchFamily="34" charset="0"/>
                <a:cs typeface="Arial" panose="020B0604020202020204" pitchFamily="34" charset="0"/>
              </a:rPr>
              <a:t>Capitalise</a:t>
            </a:r>
            <a:r>
              <a:rPr lang="en-US" sz="2000" b="1">
                <a:solidFill>
                  <a:schemeClr val="tx1"/>
                </a:solidFill>
                <a:latin typeface="Arial" panose="020B0604020202020204" pitchFamily="34" charset="0"/>
                <a:cs typeface="Arial" panose="020B0604020202020204" pitchFamily="34" charset="0"/>
              </a:rPr>
              <a:t> national conduit role; </a:t>
            </a:r>
            <a:r>
              <a:rPr lang="en-US" sz="2000" b="1" err="1">
                <a:solidFill>
                  <a:schemeClr val="tx1"/>
                </a:solidFill>
                <a:latin typeface="Arial" panose="020B0604020202020204" pitchFamily="34" charset="0"/>
                <a:cs typeface="Arial" panose="020B0604020202020204" pitchFamily="34" charset="0"/>
              </a:rPr>
              <a:t>maximising</a:t>
            </a:r>
            <a:r>
              <a:rPr lang="en-US" sz="2000" b="1">
                <a:solidFill>
                  <a:schemeClr val="tx1"/>
                </a:solidFill>
                <a:latin typeface="Arial" panose="020B0604020202020204" pitchFamily="34" charset="0"/>
                <a:cs typeface="Arial" panose="020B0604020202020204" pitchFamily="34" charset="0"/>
              </a:rPr>
              <a:t> the </a:t>
            </a:r>
          </a:p>
          <a:p>
            <a:pPr algn="ctr"/>
            <a:r>
              <a:rPr lang="en-US" sz="2000" b="1">
                <a:solidFill>
                  <a:schemeClr val="tx1"/>
                </a:solidFill>
                <a:latin typeface="Arial" panose="020B0604020202020204" pitchFamily="34" charset="0"/>
                <a:cs typeface="Arial" panose="020B0604020202020204" pitchFamily="34" charset="0"/>
              </a:rPr>
              <a:t>LOCSU Board and LOC National and Regional Forums </a:t>
            </a:r>
          </a:p>
          <a:p>
            <a:pPr algn="ctr"/>
            <a:r>
              <a:rPr lang="en-US" sz="2000" b="1">
                <a:solidFill>
                  <a:schemeClr val="tx1"/>
                </a:solidFill>
                <a:latin typeface="Arial" panose="020B0604020202020204" pitchFamily="34" charset="0"/>
                <a:cs typeface="Arial" panose="020B0604020202020204" pitchFamily="34" charset="0"/>
              </a:rPr>
              <a:t>to debate and </a:t>
            </a:r>
            <a:r>
              <a:rPr lang="en-US" sz="2000" b="1" err="1">
                <a:solidFill>
                  <a:schemeClr val="tx1"/>
                </a:solidFill>
                <a:latin typeface="Arial" panose="020B0604020202020204" pitchFamily="34" charset="0"/>
                <a:cs typeface="Arial" panose="020B0604020202020204" pitchFamily="34" charset="0"/>
              </a:rPr>
              <a:t>strategise</a:t>
            </a:r>
            <a:r>
              <a:rPr lang="en-US" sz="2000" b="1">
                <a:solidFill>
                  <a:schemeClr val="tx1"/>
                </a:solidFill>
                <a:latin typeface="Arial" panose="020B0604020202020204" pitchFamily="34" charset="0"/>
                <a:cs typeface="Arial" panose="020B0604020202020204" pitchFamily="34" charset="0"/>
              </a:rPr>
              <a:t> on issues of national, </a:t>
            </a:r>
          </a:p>
          <a:p>
            <a:pPr algn="ctr"/>
            <a:r>
              <a:rPr lang="en-US" sz="2000" b="1">
                <a:solidFill>
                  <a:schemeClr val="tx1"/>
                </a:solidFill>
                <a:latin typeface="Arial" panose="020B0604020202020204" pitchFamily="34" charset="0"/>
                <a:cs typeface="Arial" panose="020B0604020202020204" pitchFamily="34" charset="0"/>
              </a:rPr>
              <a:t>regional and local impact.</a:t>
            </a:r>
          </a:p>
        </p:txBody>
      </p:sp>
    </p:spTree>
    <p:extLst>
      <p:ext uri="{BB962C8B-B14F-4D97-AF65-F5344CB8AC3E}">
        <p14:creationId xmlns:p14="http://schemas.microsoft.com/office/powerpoint/2010/main" val="2855919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0056-12E7-DA00-C076-59B42565AC2B}"/>
              </a:ext>
            </a:extLst>
          </p:cNvPr>
          <p:cNvSpPr>
            <a:spLocks noGrp="1"/>
          </p:cNvSpPr>
          <p:nvPr>
            <p:ph type="ctrTitle"/>
          </p:nvPr>
        </p:nvSpPr>
        <p:spPr>
          <a:xfrm>
            <a:off x="5322093" y="1236663"/>
            <a:ext cx="6279356" cy="2387600"/>
          </a:xfrm>
        </p:spPr>
        <p:txBody>
          <a:bodyPr>
            <a:normAutofit fontScale="90000"/>
          </a:bodyPr>
          <a:lstStyle/>
          <a:p>
            <a:r>
              <a:rPr lang="en-GB" b="1">
                <a:latin typeface="Arial" panose="020B0604020202020204" pitchFamily="34" charset="0"/>
              </a:rPr>
              <a:t>Governance, Operations &amp; Professionalism</a:t>
            </a:r>
          </a:p>
        </p:txBody>
      </p:sp>
      <p:sp>
        <p:nvSpPr>
          <p:cNvPr id="3" name="Subtitle 2">
            <a:extLst>
              <a:ext uri="{FF2B5EF4-FFF2-40B4-BE49-F238E27FC236}">
                <a16:creationId xmlns:a16="http://schemas.microsoft.com/office/drawing/2014/main" id="{054BA8BF-AFF2-6D35-F585-3BCAA5181540}"/>
              </a:ext>
            </a:extLst>
          </p:cNvPr>
          <p:cNvSpPr>
            <a:spLocks noGrp="1"/>
          </p:cNvSpPr>
          <p:nvPr>
            <p:ph type="subTitle" idx="1"/>
          </p:nvPr>
        </p:nvSpPr>
        <p:spPr>
          <a:xfrm>
            <a:off x="5322093" y="3789817"/>
            <a:ext cx="6075249" cy="2017712"/>
          </a:xfrm>
        </p:spPr>
        <p:txBody>
          <a:bodyPr>
            <a:noAutofit/>
          </a:bodyPr>
          <a:lstStyle/>
          <a:p>
            <a:r>
              <a:rPr lang="en-GB"/>
              <a:t>Louise Robinson BA (Hons), MPH</a:t>
            </a:r>
          </a:p>
          <a:p>
            <a:r>
              <a:rPr lang="en-GB" sz="2000"/>
              <a:t>Business &amp; Operations Development Lead</a:t>
            </a:r>
          </a:p>
          <a:p>
            <a:endParaRPr lang="en-GB" sz="1300"/>
          </a:p>
          <a:p>
            <a:r>
              <a:rPr lang="en-GB"/>
              <a:t>Richard Edwards B.Sc. (Hons), </a:t>
            </a:r>
            <a:r>
              <a:rPr lang="en-GB" err="1"/>
              <a:t>MCOptom</a:t>
            </a:r>
            <a:endParaRPr lang="en-GB"/>
          </a:p>
          <a:p>
            <a:r>
              <a:rPr lang="en-GB" sz="2000"/>
              <a:t>Optimise Consulting</a:t>
            </a:r>
          </a:p>
        </p:txBody>
      </p:sp>
    </p:spTree>
    <p:extLst>
      <p:ext uri="{BB962C8B-B14F-4D97-AF65-F5344CB8AC3E}">
        <p14:creationId xmlns:p14="http://schemas.microsoft.com/office/powerpoint/2010/main" val="1675201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E9643-345F-34DE-468C-0F4713BC0C29}"/>
              </a:ext>
            </a:extLst>
          </p:cNvPr>
          <p:cNvSpPr>
            <a:spLocks noGrp="1"/>
          </p:cNvSpPr>
          <p:nvPr>
            <p:ph type="title"/>
          </p:nvPr>
        </p:nvSpPr>
        <p:spPr>
          <a:xfrm>
            <a:off x="838200" y="365126"/>
            <a:ext cx="10344150" cy="1085054"/>
          </a:xfrm>
        </p:spPr>
        <p:txBody>
          <a:bodyPr>
            <a:normAutofit/>
          </a:bodyPr>
          <a:lstStyle/>
          <a:p>
            <a:pPr marL="0" indent="0">
              <a:lnSpc>
                <a:spcPct val="100000"/>
              </a:lnSpc>
              <a:spcAft>
                <a:spcPts val="800"/>
              </a:spcAft>
              <a:buNone/>
            </a:pPr>
            <a:r>
              <a:rPr lang="en-GB" sz="4000" kern="100">
                <a:effectLst/>
                <a:ea typeface="Aptos" panose="020B0004020202020204" pitchFamily="34" charset="0"/>
              </a:rPr>
              <a:t>Session outline</a:t>
            </a:r>
          </a:p>
        </p:txBody>
      </p:sp>
      <p:sp>
        <p:nvSpPr>
          <p:cNvPr id="3" name="Content Placeholder 2">
            <a:extLst>
              <a:ext uri="{FF2B5EF4-FFF2-40B4-BE49-F238E27FC236}">
                <a16:creationId xmlns:a16="http://schemas.microsoft.com/office/drawing/2014/main" id="{117DEA16-6F9F-C350-B251-06DC7AF58774}"/>
              </a:ext>
            </a:extLst>
          </p:cNvPr>
          <p:cNvSpPr>
            <a:spLocks noGrp="1"/>
          </p:cNvSpPr>
          <p:nvPr>
            <p:ph idx="1"/>
          </p:nvPr>
        </p:nvSpPr>
        <p:spPr>
          <a:xfrm>
            <a:off x="838200" y="1986011"/>
            <a:ext cx="10491439" cy="3903538"/>
          </a:xfrm>
        </p:spPr>
        <p:txBody>
          <a:bodyPr vert="horz" lIns="91440" tIns="45720" rIns="91440" bIns="45720" rtlCol="0" anchor="t">
            <a:normAutofit/>
          </a:bodyPr>
          <a:lstStyle/>
          <a:p>
            <a:pPr marL="0" indent="0">
              <a:lnSpc>
                <a:spcPct val="100000"/>
              </a:lnSpc>
              <a:spcAft>
                <a:spcPts val="800"/>
              </a:spcAft>
              <a:buNone/>
            </a:pPr>
            <a:r>
              <a:rPr lang="en-GB" b="1" kern="100">
                <a:effectLst/>
                <a:ea typeface="Aptos" panose="020B0004020202020204" pitchFamily="34" charset="0"/>
              </a:rPr>
              <a:t>Governance, Operations and Professionalism</a:t>
            </a:r>
          </a:p>
          <a:p>
            <a:pPr marL="0" indent="0">
              <a:lnSpc>
                <a:spcPct val="100000"/>
              </a:lnSpc>
              <a:spcAft>
                <a:spcPts val="800"/>
              </a:spcAft>
              <a:buNone/>
            </a:pPr>
            <a:r>
              <a:rPr lang="en-GB" sz="2400" b="1" kern="100">
                <a:effectLst/>
                <a:ea typeface="Aptos" panose="020B0004020202020204" pitchFamily="34" charset="0"/>
              </a:rPr>
              <a:t>Part one:	</a:t>
            </a:r>
            <a:r>
              <a:rPr lang="en-GB" sz="2400">
                <a:effectLst/>
                <a:ea typeface="Aptos" panose="020B0004020202020204" pitchFamily="34" charset="0"/>
              </a:rPr>
              <a:t>Update on Model Constitution Framework (30 mins)</a:t>
            </a:r>
          </a:p>
          <a:p>
            <a:pPr marL="0" indent="0">
              <a:lnSpc>
                <a:spcPct val="100000"/>
              </a:lnSpc>
              <a:spcAft>
                <a:spcPts val="800"/>
              </a:spcAft>
              <a:buNone/>
            </a:pPr>
            <a:r>
              <a:rPr lang="en-GB" sz="2400">
                <a:latin typeface="Arial"/>
                <a:ea typeface="Aptos" panose="020B0004020202020204" pitchFamily="34" charset="0"/>
                <a:cs typeface="Arial"/>
              </a:rPr>
              <a:t>      </a:t>
            </a:r>
            <a:r>
              <a:rPr lang="en-GB" sz="2400" i="1">
                <a:latin typeface="Arial"/>
                <a:ea typeface="Aptos" panose="020B0004020202020204" pitchFamily="34" charset="0"/>
                <a:cs typeface="Arial"/>
              </a:rPr>
              <a:t>Break and opportunity</a:t>
            </a:r>
            <a:r>
              <a:rPr lang="en-GB" sz="2400" i="1">
                <a:effectLst/>
                <a:latin typeface="Arial"/>
                <a:ea typeface="Aptos" panose="020B0004020202020204" pitchFamily="34" charset="0"/>
                <a:cs typeface="Arial"/>
              </a:rPr>
              <a:t> to move seats if you wish</a:t>
            </a:r>
          </a:p>
          <a:p>
            <a:pPr marL="0" indent="0">
              <a:lnSpc>
                <a:spcPct val="100000"/>
              </a:lnSpc>
              <a:spcAft>
                <a:spcPts val="800"/>
              </a:spcAft>
              <a:buNone/>
            </a:pPr>
            <a:r>
              <a:rPr lang="en-GB" sz="2400" b="1">
                <a:effectLst/>
                <a:ea typeface="Aptos" panose="020B0004020202020204" pitchFamily="34" charset="0"/>
              </a:rPr>
              <a:t>Workshop:	</a:t>
            </a:r>
            <a:r>
              <a:rPr lang="en-GB" sz="2400">
                <a:effectLst/>
                <a:ea typeface="Aptos" panose="020B0004020202020204" pitchFamily="34" charset="0"/>
              </a:rPr>
              <a:t>Challenging conversations (CPD accredited – 1hrs 15mins)</a:t>
            </a:r>
          </a:p>
          <a:p>
            <a:pPr marL="0" indent="0">
              <a:lnSpc>
                <a:spcPct val="100000"/>
              </a:lnSpc>
              <a:spcAft>
                <a:spcPts val="800"/>
              </a:spcAft>
              <a:buNone/>
            </a:pPr>
            <a:r>
              <a:rPr lang="en-GB" sz="2400">
                <a:effectLst/>
                <a:latin typeface="Arial"/>
                <a:ea typeface="Aptos" panose="020B0004020202020204" pitchFamily="34" charset="0"/>
                <a:cs typeface="Arial"/>
              </a:rPr>
              <a:t>	</a:t>
            </a:r>
            <a:r>
              <a:rPr lang="en-GB" sz="2400" i="1">
                <a:latin typeface="Arial"/>
                <a:ea typeface="Aptos" panose="020B0004020202020204" pitchFamily="34" charset="0"/>
                <a:cs typeface="Arial"/>
              </a:rPr>
              <a:t>   Recommend to be s</a:t>
            </a:r>
            <a:r>
              <a:rPr lang="en-GB" sz="2400" i="1">
                <a:effectLst/>
                <a:latin typeface="Arial"/>
                <a:ea typeface="Aptos" panose="020B0004020202020204" pitchFamily="34" charset="0"/>
                <a:cs typeface="Arial"/>
              </a:rPr>
              <a:t>eated by ICB</a:t>
            </a:r>
          </a:p>
          <a:p>
            <a:pPr marL="0" indent="0">
              <a:lnSpc>
                <a:spcPct val="100000"/>
              </a:lnSpc>
              <a:spcAft>
                <a:spcPts val="800"/>
              </a:spcAft>
              <a:buNone/>
            </a:pPr>
            <a:r>
              <a:rPr lang="en-GB" sz="2400" b="1">
                <a:effectLst/>
                <a:latin typeface="Arial"/>
                <a:ea typeface="Aptos" panose="020B0004020202020204" pitchFamily="34" charset="0"/>
                <a:cs typeface="Arial"/>
              </a:rPr>
              <a:t>Part two:	</a:t>
            </a:r>
            <a:r>
              <a:rPr lang="en-GB" sz="2400">
                <a:effectLst/>
                <a:latin typeface="Arial"/>
                <a:ea typeface="Aptos" panose="020B0004020202020204" pitchFamily="34" charset="0"/>
                <a:cs typeface="Arial"/>
              </a:rPr>
              <a:t>Reflections and LOC action plan (45 mins)</a:t>
            </a:r>
            <a:endParaRPr lang="en-GB" sz="1800">
              <a:effectLst/>
              <a:highlight>
                <a:srgbClr val="FFFF00"/>
              </a:highlight>
              <a:latin typeface="Arial"/>
              <a:ea typeface="Aptos" panose="020B0004020202020204" pitchFamily="34" charset="0"/>
              <a:cs typeface="Arial"/>
            </a:endParaRPr>
          </a:p>
        </p:txBody>
      </p:sp>
    </p:spTree>
    <p:extLst>
      <p:ext uri="{BB962C8B-B14F-4D97-AF65-F5344CB8AC3E}">
        <p14:creationId xmlns:p14="http://schemas.microsoft.com/office/powerpoint/2010/main" val="2388124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C0780-9132-264E-6499-AE5DA12CBE47}"/>
              </a:ext>
            </a:extLst>
          </p:cNvPr>
          <p:cNvSpPr>
            <a:spLocks noGrp="1"/>
          </p:cNvSpPr>
          <p:nvPr>
            <p:ph type="title"/>
          </p:nvPr>
        </p:nvSpPr>
        <p:spPr/>
        <p:txBody>
          <a:bodyPr/>
          <a:lstStyle/>
          <a:p>
            <a:r>
              <a:rPr lang="en-GB"/>
              <a:t>Outcomes</a:t>
            </a:r>
          </a:p>
        </p:txBody>
      </p:sp>
      <p:sp>
        <p:nvSpPr>
          <p:cNvPr id="3" name="Content Placeholder 2">
            <a:extLst>
              <a:ext uri="{FF2B5EF4-FFF2-40B4-BE49-F238E27FC236}">
                <a16:creationId xmlns:a16="http://schemas.microsoft.com/office/drawing/2014/main" id="{01995BE2-9131-E6A6-28BA-22242B24E99D}"/>
              </a:ext>
            </a:extLst>
          </p:cNvPr>
          <p:cNvSpPr>
            <a:spLocks noGrp="1"/>
          </p:cNvSpPr>
          <p:nvPr>
            <p:ph idx="1"/>
          </p:nvPr>
        </p:nvSpPr>
        <p:spPr>
          <a:xfrm>
            <a:off x="838200" y="1825624"/>
            <a:ext cx="10515600" cy="4798199"/>
          </a:xfrm>
        </p:spPr>
        <p:txBody>
          <a:bodyPr>
            <a:noAutofit/>
          </a:bodyPr>
          <a:lstStyle/>
          <a:p>
            <a:pPr marL="342900" lvl="0" indent="-342900" algn="just">
              <a:lnSpc>
                <a:spcPct val="107000"/>
              </a:lnSpc>
              <a:spcAft>
                <a:spcPts val="800"/>
              </a:spcAft>
              <a:buFont typeface="+mj-lt"/>
              <a:buAutoNum type="alphaUcPeriod"/>
            </a:pPr>
            <a:r>
              <a:rPr lang="en-GB" sz="2000" kern="100">
                <a:effectLst/>
                <a:ea typeface="Calibri" panose="020F0502020204030204" pitchFamily="34" charset="0"/>
              </a:rPr>
              <a:t>Improve understanding of the new Constitutional Framework</a:t>
            </a:r>
          </a:p>
          <a:p>
            <a:pPr marL="342900" lvl="0" indent="-342900" algn="just">
              <a:lnSpc>
                <a:spcPct val="107000"/>
              </a:lnSpc>
              <a:spcAft>
                <a:spcPts val="800"/>
              </a:spcAft>
              <a:buFont typeface="+mj-lt"/>
              <a:buAutoNum type="alphaUcPeriod"/>
            </a:pPr>
            <a:r>
              <a:rPr lang="en-GB" sz="2000" kern="100">
                <a:effectLst/>
                <a:ea typeface="Calibri" panose="020F0502020204030204" pitchFamily="34" charset="0"/>
              </a:rPr>
              <a:t>Introduce next phase of LOC consultation on outcomes from LOC working group</a:t>
            </a:r>
          </a:p>
          <a:p>
            <a:pPr marL="342900" lvl="0" indent="-342900" algn="just">
              <a:lnSpc>
                <a:spcPct val="107000"/>
              </a:lnSpc>
              <a:spcAft>
                <a:spcPts val="800"/>
              </a:spcAft>
              <a:buFont typeface="+mj-lt"/>
              <a:buAutoNum type="alphaUcPeriod"/>
            </a:pPr>
            <a:r>
              <a:rPr lang="en-GB" sz="2000" b="1" u="sng" kern="100">
                <a:solidFill>
                  <a:srgbClr val="00AEC7"/>
                </a:solidFill>
                <a:effectLst/>
                <a:ea typeface="Calibri" panose="020F0502020204030204" pitchFamily="34" charset="0"/>
              </a:rPr>
              <a:t>Improve confidence in managing Conflicts of Interest (</a:t>
            </a:r>
            <a:r>
              <a:rPr lang="en-GB" sz="2000" b="1" u="sng" kern="100" err="1">
                <a:solidFill>
                  <a:srgbClr val="00AEC7"/>
                </a:solidFill>
                <a:effectLst/>
                <a:ea typeface="Calibri" panose="020F0502020204030204" pitchFamily="34" charset="0"/>
              </a:rPr>
              <a:t>CoI</a:t>
            </a:r>
            <a:r>
              <a:rPr lang="en-GB" sz="2000" b="1" u="sng" kern="100">
                <a:solidFill>
                  <a:srgbClr val="00AEC7"/>
                </a:solidFill>
                <a:effectLst/>
                <a:ea typeface="Calibri" panose="020F0502020204030204" pitchFamily="34" charset="0"/>
              </a:rPr>
              <a:t>) and professional conduct concerns</a:t>
            </a:r>
          </a:p>
          <a:p>
            <a:pPr marL="342900" lvl="0" indent="-342900" algn="just">
              <a:lnSpc>
                <a:spcPct val="107000"/>
              </a:lnSpc>
              <a:spcAft>
                <a:spcPts val="800"/>
              </a:spcAft>
              <a:buFont typeface="+mj-lt"/>
              <a:buAutoNum type="alphaUcPeriod"/>
            </a:pPr>
            <a:r>
              <a:rPr lang="en-GB" sz="2000" kern="100">
                <a:effectLst/>
                <a:ea typeface="Calibri" panose="020F0502020204030204" pitchFamily="34" charset="0"/>
              </a:rPr>
              <a:t>Test draft content in the Constitutional Framework specific to </a:t>
            </a:r>
            <a:r>
              <a:rPr lang="en-GB" sz="2000" kern="100" err="1">
                <a:effectLst/>
                <a:ea typeface="Calibri" panose="020F0502020204030204" pitchFamily="34" charset="0"/>
              </a:rPr>
              <a:t>CoI</a:t>
            </a:r>
            <a:r>
              <a:rPr lang="en-GB" sz="2000" kern="100">
                <a:effectLst/>
                <a:ea typeface="Calibri" panose="020F0502020204030204" pitchFamily="34" charset="0"/>
              </a:rPr>
              <a:t>/ professional conduct</a:t>
            </a:r>
          </a:p>
          <a:p>
            <a:pPr marL="342900" lvl="0" indent="-342900" algn="just">
              <a:lnSpc>
                <a:spcPct val="107000"/>
              </a:lnSpc>
              <a:spcAft>
                <a:spcPts val="800"/>
              </a:spcAft>
              <a:buFont typeface="+mj-lt"/>
              <a:buAutoNum type="alphaUcPeriod"/>
            </a:pPr>
            <a:r>
              <a:rPr lang="en-GB" sz="2000" kern="100">
                <a:ea typeface="Calibri" panose="020F0502020204030204" pitchFamily="34" charset="0"/>
              </a:rPr>
              <a:t>Facilitate consultation and coproduction of the new Model Constitution</a:t>
            </a:r>
            <a:endParaRPr lang="en-GB" sz="2000" kern="100">
              <a:effectLst/>
              <a:ea typeface="Calibri" panose="020F0502020204030204" pitchFamily="34" charset="0"/>
            </a:endParaRPr>
          </a:p>
          <a:p>
            <a:pPr marL="342900" lvl="0" indent="-342900" algn="just">
              <a:lnSpc>
                <a:spcPct val="107000"/>
              </a:lnSpc>
              <a:spcAft>
                <a:spcPts val="800"/>
              </a:spcAft>
              <a:buFont typeface="+mj-lt"/>
              <a:buAutoNum type="alphaUcPeriod"/>
            </a:pPr>
            <a:r>
              <a:rPr lang="en-GB" sz="2000" kern="100">
                <a:effectLst/>
                <a:ea typeface="Calibri" panose="020F0502020204030204" pitchFamily="34" charset="0"/>
              </a:rPr>
              <a:t>Improve LOC readiness to implement new Constitutional Framework</a:t>
            </a:r>
          </a:p>
          <a:p>
            <a:pPr marL="0" indent="0">
              <a:buNone/>
            </a:pPr>
            <a:endParaRPr lang="en-GB" sz="2000"/>
          </a:p>
        </p:txBody>
      </p:sp>
    </p:spTree>
    <p:extLst>
      <p:ext uri="{BB962C8B-B14F-4D97-AF65-F5344CB8AC3E}">
        <p14:creationId xmlns:p14="http://schemas.microsoft.com/office/powerpoint/2010/main" val="3465207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4D34C-F0C9-EE4C-DFB5-767302FF36CD}"/>
              </a:ext>
            </a:extLst>
          </p:cNvPr>
          <p:cNvSpPr>
            <a:spLocks noGrp="1"/>
          </p:cNvSpPr>
          <p:nvPr>
            <p:ph type="title"/>
          </p:nvPr>
        </p:nvSpPr>
        <p:spPr>
          <a:xfrm>
            <a:off x="828675" y="287656"/>
            <a:ext cx="9605963" cy="1085054"/>
          </a:xfrm>
        </p:spPr>
        <p:txBody>
          <a:bodyPr>
            <a:noAutofit/>
          </a:bodyPr>
          <a:lstStyle/>
          <a:p>
            <a:r>
              <a:rPr lang="en-GB" sz="3600"/>
              <a:t>Thinking about the next five years for your LOC, what are you most fearful of?</a:t>
            </a:r>
          </a:p>
        </p:txBody>
      </p:sp>
      <p:sp>
        <p:nvSpPr>
          <p:cNvPr id="5" name="Content Placeholder 2">
            <a:extLst>
              <a:ext uri="{FF2B5EF4-FFF2-40B4-BE49-F238E27FC236}">
                <a16:creationId xmlns:a16="http://schemas.microsoft.com/office/drawing/2014/main" id="{788E2BF6-E030-2514-1CAE-434AE8CEBE09}"/>
              </a:ext>
            </a:extLst>
          </p:cNvPr>
          <p:cNvSpPr>
            <a:spLocks noGrp="1"/>
          </p:cNvSpPr>
          <p:nvPr>
            <p:ph idx="1"/>
          </p:nvPr>
        </p:nvSpPr>
        <p:spPr>
          <a:xfrm>
            <a:off x="838200" y="1825624"/>
            <a:ext cx="10515600" cy="4203701"/>
          </a:xfrm>
        </p:spPr>
        <p:txBody>
          <a:bodyPr>
            <a:noAutofit/>
          </a:bodyPr>
          <a:lstStyle/>
          <a:p>
            <a:pPr marL="0" lvl="0" indent="0" algn="just">
              <a:lnSpc>
                <a:spcPct val="107000"/>
              </a:lnSpc>
              <a:spcAft>
                <a:spcPts val="800"/>
              </a:spcAft>
              <a:buNone/>
            </a:pPr>
            <a:r>
              <a:rPr lang="en-GB" sz="2000" b="1" kern="100" dirty="0">
                <a:ea typeface="Calibri" panose="020F0502020204030204" pitchFamily="34" charset="0"/>
              </a:rPr>
              <a:t>You shared that you’re fearful of:</a:t>
            </a:r>
          </a:p>
          <a:p>
            <a:pPr algn="just">
              <a:lnSpc>
                <a:spcPct val="107000"/>
              </a:lnSpc>
              <a:spcAft>
                <a:spcPts val="800"/>
              </a:spcAft>
            </a:pPr>
            <a:r>
              <a:rPr lang="en-US" sz="2000" dirty="0"/>
              <a:t>Succession planning/attracting and engaging new members</a:t>
            </a:r>
          </a:p>
          <a:p>
            <a:pPr algn="just">
              <a:lnSpc>
                <a:spcPct val="107000"/>
              </a:lnSpc>
              <a:spcAft>
                <a:spcPts val="800"/>
              </a:spcAft>
            </a:pPr>
            <a:r>
              <a:rPr lang="en-US" sz="2000" dirty="0"/>
              <a:t>Relationships with ICBs/not listened to by the ICB</a:t>
            </a:r>
          </a:p>
          <a:p>
            <a:pPr algn="just">
              <a:lnSpc>
                <a:spcPct val="107000"/>
              </a:lnSpc>
              <a:spcAft>
                <a:spcPts val="800"/>
              </a:spcAft>
            </a:pPr>
            <a:r>
              <a:rPr lang="en-US" sz="2000" dirty="0"/>
              <a:t>Decommissioning of local services</a:t>
            </a:r>
          </a:p>
          <a:p>
            <a:pPr algn="just">
              <a:lnSpc>
                <a:spcPct val="107000"/>
              </a:lnSpc>
              <a:spcAft>
                <a:spcPts val="800"/>
              </a:spcAft>
            </a:pPr>
            <a:r>
              <a:rPr lang="en-US" sz="2000" dirty="0"/>
              <a:t>Budget, financial pressures and constraints/lack of funding for training</a:t>
            </a:r>
          </a:p>
          <a:p>
            <a:pPr algn="just">
              <a:lnSpc>
                <a:spcPct val="107000"/>
              </a:lnSpc>
              <a:spcAft>
                <a:spcPts val="800"/>
              </a:spcAft>
            </a:pPr>
            <a:r>
              <a:rPr lang="en-US" sz="2000" dirty="0"/>
              <a:t>Changes in the NHS</a:t>
            </a:r>
          </a:p>
        </p:txBody>
      </p:sp>
    </p:spTree>
    <p:extLst>
      <p:ext uri="{BB962C8B-B14F-4D97-AF65-F5344CB8AC3E}">
        <p14:creationId xmlns:p14="http://schemas.microsoft.com/office/powerpoint/2010/main" val="2199592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457F5-64CB-5664-8F14-42826E1E09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58F7C-9B6B-5608-7570-9490AA5DC711}"/>
              </a:ext>
            </a:extLst>
          </p:cNvPr>
          <p:cNvSpPr>
            <a:spLocks noGrp="1"/>
          </p:cNvSpPr>
          <p:nvPr>
            <p:ph type="title"/>
          </p:nvPr>
        </p:nvSpPr>
        <p:spPr>
          <a:xfrm>
            <a:off x="828675" y="270512"/>
            <a:ext cx="9605963" cy="1085054"/>
          </a:xfrm>
        </p:spPr>
        <p:txBody>
          <a:bodyPr>
            <a:noAutofit/>
          </a:bodyPr>
          <a:lstStyle/>
          <a:p>
            <a:r>
              <a:rPr lang="en-GB" sz="3600"/>
              <a:t>Thinking about the next five years for your LOC, what are you most excited by?</a:t>
            </a:r>
          </a:p>
        </p:txBody>
      </p:sp>
      <p:sp>
        <p:nvSpPr>
          <p:cNvPr id="3" name="Content Placeholder 2">
            <a:extLst>
              <a:ext uri="{FF2B5EF4-FFF2-40B4-BE49-F238E27FC236}">
                <a16:creationId xmlns:a16="http://schemas.microsoft.com/office/drawing/2014/main" id="{98E39BD9-8787-B087-D09F-35DBB9E75D5A}"/>
              </a:ext>
            </a:extLst>
          </p:cNvPr>
          <p:cNvSpPr>
            <a:spLocks noGrp="1"/>
          </p:cNvSpPr>
          <p:nvPr>
            <p:ph idx="1"/>
          </p:nvPr>
        </p:nvSpPr>
        <p:spPr>
          <a:xfrm>
            <a:off x="838200" y="1825624"/>
            <a:ext cx="10515600" cy="4203701"/>
          </a:xfrm>
        </p:spPr>
        <p:txBody>
          <a:bodyPr>
            <a:noAutofit/>
          </a:bodyPr>
          <a:lstStyle/>
          <a:p>
            <a:pPr marL="0" lvl="0" indent="0" algn="just">
              <a:lnSpc>
                <a:spcPct val="107000"/>
              </a:lnSpc>
              <a:spcAft>
                <a:spcPts val="800"/>
              </a:spcAft>
              <a:buNone/>
            </a:pPr>
            <a:r>
              <a:rPr lang="en-GB" sz="2000" b="1" kern="100">
                <a:ea typeface="Calibri" panose="020F0502020204030204" pitchFamily="34" charset="0"/>
              </a:rPr>
              <a:t>You shared that you’re excited by:</a:t>
            </a:r>
          </a:p>
          <a:p>
            <a:pPr algn="just">
              <a:lnSpc>
                <a:spcPct val="107000"/>
              </a:lnSpc>
              <a:spcAft>
                <a:spcPts val="800"/>
              </a:spcAft>
            </a:pPr>
            <a:r>
              <a:rPr lang="en-US" sz="2000"/>
              <a:t>Prospect of more enhanced services</a:t>
            </a:r>
          </a:p>
          <a:p>
            <a:pPr algn="just">
              <a:lnSpc>
                <a:spcPct val="107000"/>
              </a:lnSpc>
              <a:spcAft>
                <a:spcPts val="800"/>
              </a:spcAft>
            </a:pPr>
            <a:r>
              <a:rPr lang="en-US" sz="2000"/>
              <a:t>Engaging with colleagues in such changing times</a:t>
            </a:r>
          </a:p>
          <a:p>
            <a:pPr algn="just">
              <a:lnSpc>
                <a:spcPct val="107000"/>
              </a:lnSpc>
              <a:spcAft>
                <a:spcPts val="800"/>
              </a:spcAft>
            </a:pPr>
            <a:r>
              <a:rPr lang="en-US" sz="2000"/>
              <a:t>Increased involvement and engagement with wider primary care systems...having a voice in local systems</a:t>
            </a:r>
          </a:p>
          <a:p>
            <a:pPr algn="just">
              <a:lnSpc>
                <a:spcPct val="107000"/>
              </a:lnSpc>
              <a:spcAft>
                <a:spcPts val="800"/>
              </a:spcAft>
            </a:pPr>
            <a:r>
              <a:rPr lang="en-US" sz="2000"/>
              <a:t>Working to improve pathways/more pathways</a:t>
            </a:r>
          </a:p>
          <a:p>
            <a:pPr algn="just">
              <a:lnSpc>
                <a:spcPct val="107000"/>
              </a:lnSpc>
              <a:spcAft>
                <a:spcPts val="800"/>
              </a:spcAft>
            </a:pPr>
            <a:r>
              <a:rPr lang="en-US" sz="2000"/>
              <a:t>More engagement with the optical community</a:t>
            </a:r>
          </a:p>
        </p:txBody>
      </p:sp>
    </p:spTree>
    <p:extLst>
      <p:ext uri="{BB962C8B-B14F-4D97-AF65-F5344CB8AC3E}">
        <p14:creationId xmlns:p14="http://schemas.microsoft.com/office/powerpoint/2010/main" val="149204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0056-12E7-DA00-C076-59B42565AC2B}"/>
              </a:ext>
            </a:extLst>
          </p:cNvPr>
          <p:cNvSpPr>
            <a:spLocks noGrp="1"/>
          </p:cNvSpPr>
          <p:nvPr>
            <p:ph type="ctrTitle"/>
          </p:nvPr>
        </p:nvSpPr>
        <p:spPr>
          <a:xfrm>
            <a:off x="5322094" y="2074863"/>
            <a:ext cx="6012656" cy="2387600"/>
          </a:xfrm>
        </p:spPr>
        <p:txBody>
          <a:bodyPr vert="horz" lIns="91440" tIns="45720" rIns="91440" bIns="45720" rtlCol="0" anchor="b">
            <a:noAutofit/>
          </a:bodyPr>
          <a:lstStyle/>
          <a:p>
            <a:r>
              <a:rPr lang="en-GB" sz="4000" b="1">
                <a:latin typeface="Arial" panose="020B0604020202020204" pitchFamily="34" charset="0"/>
              </a:rPr>
              <a:t>LOC Governance, Operations &amp; Professionalism (part one)</a:t>
            </a:r>
            <a:br>
              <a:rPr lang="en-GB" sz="4000" b="1">
                <a:latin typeface="Arial" panose="020B0604020202020204" pitchFamily="34" charset="0"/>
              </a:rPr>
            </a:br>
            <a:br>
              <a:rPr lang="en-GB" sz="4000" b="1">
                <a:latin typeface="Arial" panose="020B0604020202020204" pitchFamily="34" charset="0"/>
              </a:rPr>
            </a:br>
            <a:r>
              <a:rPr lang="en-GB" sz="2000" b="1">
                <a:latin typeface="Arial" panose="020B0604020202020204" pitchFamily="34" charset="0"/>
              </a:rPr>
              <a:t>Update on Model Constitution Framework &amp; LOCSU support</a:t>
            </a:r>
            <a:endParaRPr lang="en-US" sz="2000" b="1">
              <a:latin typeface="Arial" panose="020B0604020202020204" pitchFamily="34" charset="0"/>
            </a:endParaRPr>
          </a:p>
        </p:txBody>
      </p:sp>
      <p:sp>
        <p:nvSpPr>
          <p:cNvPr id="3" name="Subtitle 2">
            <a:extLst>
              <a:ext uri="{FF2B5EF4-FFF2-40B4-BE49-F238E27FC236}">
                <a16:creationId xmlns:a16="http://schemas.microsoft.com/office/drawing/2014/main" id="{054BA8BF-AFF2-6D35-F585-3BCAA5181540}"/>
              </a:ext>
            </a:extLst>
          </p:cNvPr>
          <p:cNvSpPr>
            <a:spLocks noGrp="1"/>
          </p:cNvSpPr>
          <p:nvPr>
            <p:ph type="subTitle" idx="1"/>
          </p:nvPr>
        </p:nvSpPr>
        <p:spPr>
          <a:xfrm>
            <a:off x="5322094" y="4745038"/>
            <a:ext cx="5345906" cy="874712"/>
          </a:xfrm>
        </p:spPr>
        <p:txBody>
          <a:bodyPr>
            <a:normAutofit/>
          </a:bodyPr>
          <a:lstStyle/>
          <a:p>
            <a:r>
              <a:rPr lang="en-GB"/>
              <a:t>Louise Robinson BA (Hons), MPH</a:t>
            </a:r>
          </a:p>
          <a:p>
            <a:r>
              <a:rPr lang="en-GB" sz="2000"/>
              <a:t>Business &amp; Operations Development Lead</a:t>
            </a:r>
          </a:p>
          <a:p>
            <a:endParaRPr lang="en-GB"/>
          </a:p>
        </p:txBody>
      </p:sp>
    </p:spTree>
    <p:extLst>
      <p:ext uri="{BB962C8B-B14F-4D97-AF65-F5344CB8AC3E}">
        <p14:creationId xmlns:p14="http://schemas.microsoft.com/office/powerpoint/2010/main" val="364317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984BF-84E3-9AB9-190E-4B7A5DCFC1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6AAC7F-A998-EEFC-0E55-622CC2C30350}"/>
              </a:ext>
            </a:extLst>
          </p:cNvPr>
          <p:cNvSpPr>
            <a:spLocks noGrp="1"/>
          </p:cNvSpPr>
          <p:nvPr>
            <p:ph type="title"/>
          </p:nvPr>
        </p:nvSpPr>
        <p:spPr/>
        <p:txBody>
          <a:bodyPr/>
          <a:lstStyle/>
          <a:p>
            <a:r>
              <a:rPr lang="en-GB"/>
              <a:t>Housekeeping</a:t>
            </a:r>
          </a:p>
        </p:txBody>
      </p:sp>
      <p:sp>
        <p:nvSpPr>
          <p:cNvPr id="6" name="Rectangle: Rounded Corners 5">
            <a:extLst>
              <a:ext uri="{FF2B5EF4-FFF2-40B4-BE49-F238E27FC236}">
                <a16:creationId xmlns:a16="http://schemas.microsoft.com/office/drawing/2014/main" id="{7AAF26FC-2D47-3868-2084-2F405A99749A}"/>
              </a:ext>
            </a:extLst>
          </p:cNvPr>
          <p:cNvSpPr/>
          <p:nvPr/>
        </p:nvSpPr>
        <p:spPr>
          <a:xfrm>
            <a:off x="540488" y="2020185"/>
            <a:ext cx="2601432" cy="1967023"/>
          </a:xfrm>
          <a:prstGeom prst="round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latin typeface="Arial" panose="020B0604020202020204" pitchFamily="34" charset="0"/>
                <a:cs typeface="Arial" panose="020B0604020202020204" pitchFamily="34" charset="0"/>
              </a:rPr>
              <a:t>Chatham House Rule​</a:t>
            </a:r>
            <a:endParaRPr lang="en-US" b="1">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344B1958-CCD0-C032-A7AD-86BAAF19FD69}"/>
              </a:ext>
            </a:extLst>
          </p:cNvPr>
          <p:cNvSpPr/>
          <p:nvPr/>
        </p:nvSpPr>
        <p:spPr>
          <a:xfrm>
            <a:off x="3384697" y="2020185"/>
            <a:ext cx="2601432" cy="1967023"/>
          </a:xfrm>
          <a:prstGeom prst="round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latin typeface="Arial" panose="020B0604020202020204" pitchFamily="34" charset="0"/>
                <a:cs typeface="Arial" panose="020B0604020202020204" pitchFamily="34" charset="0"/>
              </a:rPr>
              <a:t>Listen to others, and refrain from side conversations​</a:t>
            </a:r>
          </a:p>
        </p:txBody>
      </p:sp>
      <p:sp>
        <p:nvSpPr>
          <p:cNvPr id="8" name="Rectangle: Rounded Corners 7">
            <a:extLst>
              <a:ext uri="{FF2B5EF4-FFF2-40B4-BE49-F238E27FC236}">
                <a16:creationId xmlns:a16="http://schemas.microsoft.com/office/drawing/2014/main" id="{79FA4421-A686-E1CD-F1DC-F597D73403E0}"/>
              </a:ext>
            </a:extLst>
          </p:cNvPr>
          <p:cNvSpPr/>
          <p:nvPr/>
        </p:nvSpPr>
        <p:spPr>
          <a:xfrm>
            <a:off x="6228907" y="2020184"/>
            <a:ext cx="2601432" cy="1967023"/>
          </a:xfrm>
          <a:prstGeom prst="round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1"/>
                </a:solidFill>
                <a:latin typeface="Arial" panose="020B0604020202020204" pitchFamily="34" charset="0"/>
                <a:cs typeface="Arial" panose="020B0604020202020204" pitchFamily="34" charset="0"/>
              </a:rPr>
              <a:t>Photography wil</a:t>
            </a:r>
            <a:r>
              <a:rPr lang="en-US" b="1">
                <a:solidFill>
                  <a:schemeClr val="bg1"/>
                </a:solidFill>
                <a:latin typeface="Arial" panose="020B0604020202020204" pitchFamily="34" charset="0"/>
                <a:cs typeface="Arial" panose="020B0604020202020204" pitchFamily="34" charset="0"/>
              </a:rPr>
              <a:t>l be taking place today – please let us know if you don’t want your photo taken</a:t>
            </a:r>
            <a:endParaRPr lang="en-GB" b="1">
              <a:solidFill>
                <a:schemeClr val="bg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F78EA56-0A0C-1AA5-0F01-8866A4BEEEF9}"/>
              </a:ext>
            </a:extLst>
          </p:cNvPr>
          <p:cNvSpPr/>
          <p:nvPr/>
        </p:nvSpPr>
        <p:spPr>
          <a:xfrm>
            <a:off x="540487" y="4256565"/>
            <a:ext cx="2601432" cy="1967023"/>
          </a:xfrm>
          <a:prstGeom prst="roundRect">
            <a:avLst/>
          </a:prstGeom>
          <a:solidFill>
            <a:srgbClr val="CED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 panose="020B0604020202020204" pitchFamily="34" charset="0"/>
                <a:cs typeface="Arial" panose="020B0604020202020204" pitchFamily="34" charset="0"/>
              </a:rPr>
              <a:t>Be concise, allowing everyone time to speak​</a:t>
            </a:r>
          </a:p>
        </p:txBody>
      </p:sp>
      <p:sp>
        <p:nvSpPr>
          <p:cNvPr id="10" name="Rectangle: Rounded Corners 9">
            <a:extLst>
              <a:ext uri="{FF2B5EF4-FFF2-40B4-BE49-F238E27FC236}">
                <a16:creationId xmlns:a16="http://schemas.microsoft.com/office/drawing/2014/main" id="{15D056F3-F7CC-F25E-876D-0027282145AE}"/>
              </a:ext>
            </a:extLst>
          </p:cNvPr>
          <p:cNvSpPr/>
          <p:nvPr/>
        </p:nvSpPr>
        <p:spPr>
          <a:xfrm>
            <a:off x="3384697" y="4256561"/>
            <a:ext cx="2601432" cy="1967023"/>
          </a:xfrm>
          <a:prstGeom prst="roundRect">
            <a:avLst/>
          </a:prstGeom>
          <a:solidFill>
            <a:srgbClr val="CED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 panose="020B0604020202020204" pitchFamily="34" charset="0"/>
                <a:cs typeface="Arial" panose="020B0604020202020204" pitchFamily="34" charset="0"/>
              </a:rPr>
              <a:t>Encourage positivity​</a:t>
            </a:r>
          </a:p>
        </p:txBody>
      </p:sp>
      <p:sp>
        <p:nvSpPr>
          <p:cNvPr id="11" name="Rectangle: Rounded Corners 10">
            <a:extLst>
              <a:ext uri="{FF2B5EF4-FFF2-40B4-BE49-F238E27FC236}">
                <a16:creationId xmlns:a16="http://schemas.microsoft.com/office/drawing/2014/main" id="{1E654164-6730-DE58-4C6D-56E291FB0C71}"/>
              </a:ext>
            </a:extLst>
          </p:cNvPr>
          <p:cNvSpPr/>
          <p:nvPr/>
        </p:nvSpPr>
        <p:spPr>
          <a:xfrm>
            <a:off x="6228907" y="4256561"/>
            <a:ext cx="2601432" cy="1967023"/>
          </a:xfrm>
          <a:prstGeom prst="roundRect">
            <a:avLst/>
          </a:prstGeom>
          <a:solidFill>
            <a:srgbClr val="CED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 panose="020B0604020202020204" pitchFamily="34" charset="0"/>
                <a:cs typeface="Arial" panose="020B0604020202020204" pitchFamily="34" charset="0"/>
              </a:rPr>
              <a:t>Let people finish</a:t>
            </a:r>
          </a:p>
        </p:txBody>
      </p:sp>
      <p:sp>
        <p:nvSpPr>
          <p:cNvPr id="12" name="Rectangle: Rounded Corners 11">
            <a:extLst>
              <a:ext uri="{FF2B5EF4-FFF2-40B4-BE49-F238E27FC236}">
                <a16:creationId xmlns:a16="http://schemas.microsoft.com/office/drawing/2014/main" id="{6CF8D335-B246-86C8-A118-4506E8CF08BE}"/>
              </a:ext>
            </a:extLst>
          </p:cNvPr>
          <p:cNvSpPr/>
          <p:nvPr/>
        </p:nvSpPr>
        <p:spPr>
          <a:xfrm>
            <a:off x="9073117" y="4256560"/>
            <a:ext cx="2601432" cy="1967023"/>
          </a:xfrm>
          <a:prstGeom prst="roundRect">
            <a:avLst/>
          </a:prstGeom>
          <a:solidFill>
            <a:srgbClr val="CED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 panose="020B0604020202020204" pitchFamily="34" charset="0"/>
                <a:cs typeface="Arial" panose="020B0604020202020204" pitchFamily="34" charset="0"/>
              </a:rPr>
              <a:t>Respect differing opinions</a:t>
            </a:r>
          </a:p>
        </p:txBody>
      </p:sp>
      <p:sp>
        <p:nvSpPr>
          <p:cNvPr id="3" name="Rectangle: Rounded Corners 2">
            <a:extLst>
              <a:ext uri="{FF2B5EF4-FFF2-40B4-BE49-F238E27FC236}">
                <a16:creationId xmlns:a16="http://schemas.microsoft.com/office/drawing/2014/main" id="{4D37A8AB-50A2-E7CA-017C-A7DFE00702D3}"/>
              </a:ext>
            </a:extLst>
          </p:cNvPr>
          <p:cNvSpPr/>
          <p:nvPr/>
        </p:nvSpPr>
        <p:spPr>
          <a:xfrm>
            <a:off x="9050080" y="2020183"/>
            <a:ext cx="2601432" cy="1967023"/>
          </a:xfrm>
          <a:prstGeom prst="round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1"/>
                </a:solidFill>
                <a:latin typeface="Arial" panose="020B0604020202020204" pitchFamily="34" charset="0"/>
                <a:cs typeface="Arial" panose="020B0604020202020204" pitchFamily="34" charset="0"/>
              </a:rPr>
              <a:t>Car park – jot items down to discuss later on</a:t>
            </a:r>
            <a:endParaRPr lang="en-GB"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2495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E9643-345F-34DE-468C-0F4713BC0C29}"/>
              </a:ext>
            </a:extLst>
          </p:cNvPr>
          <p:cNvSpPr>
            <a:spLocks noGrp="1"/>
          </p:cNvSpPr>
          <p:nvPr>
            <p:ph type="title"/>
          </p:nvPr>
        </p:nvSpPr>
        <p:spPr/>
        <p:txBody>
          <a:bodyPr/>
          <a:lstStyle/>
          <a:p>
            <a:r>
              <a:rPr lang="en-GB"/>
              <a:t>We will explore</a:t>
            </a:r>
          </a:p>
        </p:txBody>
      </p:sp>
      <p:sp>
        <p:nvSpPr>
          <p:cNvPr id="3" name="Content Placeholder 2">
            <a:extLst>
              <a:ext uri="{FF2B5EF4-FFF2-40B4-BE49-F238E27FC236}">
                <a16:creationId xmlns:a16="http://schemas.microsoft.com/office/drawing/2014/main" id="{117DEA16-6F9F-C350-B251-06DC7AF58774}"/>
              </a:ext>
            </a:extLst>
          </p:cNvPr>
          <p:cNvSpPr>
            <a:spLocks noGrp="1"/>
          </p:cNvSpPr>
          <p:nvPr>
            <p:ph idx="1"/>
          </p:nvPr>
        </p:nvSpPr>
        <p:spPr>
          <a:xfrm>
            <a:off x="838200" y="1952047"/>
            <a:ext cx="10491439" cy="3759440"/>
          </a:xfrm>
        </p:spPr>
        <p:txBody>
          <a:bodyPr>
            <a:normAutofit/>
          </a:bodyPr>
          <a:lstStyle/>
          <a:p>
            <a:r>
              <a:rPr lang="en-GB" sz="2000"/>
              <a:t>Why are we updating the constitution?</a:t>
            </a:r>
          </a:p>
          <a:p>
            <a:r>
              <a:rPr lang="en-GB" sz="2000"/>
              <a:t>What problems are we trying to solve?</a:t>
            </a:r>
          </a:p>
          <a:p>
            <a:r>
              <a:rPr lang="en-GB" sz="2000"/>
              <a:t>What would good look like?</a:t>
            </a:r>
          </a:p>
          <a:p>
            <a:r>
              <a:rPr lang="en-GB" sz="2000"/>
              <a:t>What did we learn from the listening exercise and consultation?</a:t>
            </a:r>
          </a:p>
          <a:p>
            <a:r>
              <a:rPr lang="en-GB" sz="2000"/>
              <a:t>How is the constitution evolving as a result?</a:t>
            </a:r>
          </a:p>
          <a:p>
            <a:r>
              <a:rPr lang="en-GB" sz="2000"/>
              <a:t>When will the new model constitution be ready?</a:t>
            </a:r>
          </a:p>
          <a:p>
            <a:r>
              <a:rPr lang="en-GB" sz="2000"/>
              <a:t>How will LOCSU support LOCs to adapt and adopt?</a:t>
            </a:r>
          </a:p>
        </p:txBody>
      </p:sp>
    </p:spTree>
    <p:extLst>
      <p:ext uri="{BB962C8B-B14F-4D97-AF65-F5344CB8AC3E}">
        <p14:creationId xmlns:p14="http://schemas.microsoft.com/office/powerpoint/2010/main" val="2843944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30980-3E9F-4FAD-FCD8-E2107A6ED5DF}"/>
              </a:ext>
            </a:extLst>
          </p:cNvPr>
          <p:cNvSpPr>
            <a:spLocks noGrp="1"/>
          </p:cNvSpPr>
          <p:nvPr>
            <p:ph type="title"/>
          </p:nvPr>
        </p:nvSpPr>
        <p:spPr/>
        <p:txBody>
          <a:bodyPr/>
          <a:lstStyle/>
          <a:p>
            <a:r>
              <a:rPr lang="en-GB"/>
              <a:t>Baseline data</a:t>
            </a:r>
          </a:p>
        </p:txBody>
      </p:sp>
      <p:graphicFrame>
        <p:nvGraphicFramePr>
          <p:cNvPr id="4" name="Chart 3">
            <a:extLst>
              <a:ext uri="{FF2B5EF4-FFF2-40B4-BE49-F238E27FC236}">
                <a16:creationId xmlns:a16="http://schemas.microsoft.com/office/drawing/2014/main" id="{37A03DD4-BD30-50BA-3B27-481068B6835A}"/>
              </a:ext>
            </a:extLst>
          </p:cNvPr>
          <p:cNvGraphicFramePr>
            <a:graphicFrameLocks/>
          </p:cNvGraphicFramePr>
          <p:nvPr>
            <p:extLst>
              <p:ext uri="{D42A27DB-BD31-4B8C-83A1-F6EECF244321}">
                <p14:modId xmlns:p14="http://schemas.microsoft.com/office/powerpoint/2010/main" val="120845013"/>
              </p:ext>
            </p:extLst>
          </p:nvPr>
        </p:nvGraphicFramePr>
        <p:xfrm>
          <a:off x="216816" y="1937351"/>
          <a:ext cx="4667701" cy="45555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B0B842FE-32D6-97A3-7AE3-660E1AE29FAC}"/>
              </a:ext>
            </a:extLst>
          </p:cNvPr>
          <p:cNvGraphicFramePr>
            <a:graphicFrameLocks/>
          </p:cNvGraphicFramePr>
          <p:nvPr>
            <p:extLst>
              <p:ext uri="{D42A27DB-BD31-4B8C-83A1-F6EECF244321}">
                <p14:modId xmlns:p14="http://schemas.microsoft.com/office/powerpoint/2010/main" val="3160875095"/>
              </p:ext>
            </p:extLst>
          </p:nvPr>
        </p:nvGraphicFramePr>
        <p:xfrm>
          <a:off x="4620590" y="1937351"/>
          <a:ext cx="3184404" cy="353742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D8802785-2526-BF94-9935-38AD0B217639}"/>
              </a:ext>
            </a:extLst>
          </p:cNvPr>
          <p:cNvGraphicFramePr>
            <a:graphicFrameLocks/>
          </p:cNvGraphicFramePr>
          <p:nvPr>
            <p:extLst>
              <p:ext uri="{D42A27DB-BD31-4B8C-83A1-F6EECF244321}">
                <p14:modId xmlns:p14="http://schemas.microsoft.com/office/powerpoint/2010/main" val="3743706883"/>
              </p:ext>
            </p:extLst>
          </p:nvPr>
        </p:nvGraphicFramePr>
        <p:xfrm>
          <a:off x="7639039" y="1979771"/>
          <a:ext cx="3616927" cy="3452587"/>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B776FDAC-B1EA-5CD5-21DC-B7C5CC3B1377}"/>
              </a:ext>
            </a:extLst>
          </p:cNvPr>
          <p:cNvSpPr txBox="1"/>
          <p:nvPr/>
        </p:nvSpPr>
        <p:spPr>
          <a:xfrm>
            <a:off x="7388678" y="6010275"/>
            <a:ext cx="4433207" cy="646331"/>
          </a:xfrm>
          <a:prstGeom prst="rect">
            <a:avLst/>
          </a:prstGeom>
          <a:noFill/>
        </p:spPr>
        <p:txBody>
          <a:bodyPr wrap="square" rtlCol="0">
            <a:spAutoFit/>
          </a:bodyPr>
          <a:lstStyle/>
          <a:p>
            <a:pPr algn="r"/>
            <a:r>
              <a:rPr lang="en-GB" b="1">
                <a:latin typeface="Arial" panose="020B0604020202020204" pitchFamily="34" charset="0"/>
                <a:cs typeface="Arial" panose="020B0604020202020204" pitchFamily="34" charset="0"/>
              </a:rPr>
              <a:t>Source: </a:t>
            </a:r>
            <a:r>
              <a:rPr lang="en-GB">
                <a:latin typeface="Arial" panose="020B0604020202020204" pitchFamily="34" charset="0"/>
                <a:cs typeface="Arial" panose="020B0604020202020204" pitchFamily="34" charset="0"/>
              </a:rPr>
              <a:t>Online LOC consultation survey, Spring 2024 (30 LOC responses)</a:t>
            </a:r>
          </a:p>
        </p:txBody>
      </p:sp>
    </p:spTree>
    <p:extLst>
      <p:ext uri="{BB962C8B-B14F-4D97-AF65-F5344CB8AC3E}">
        <p14:creationId xmlns:p14="http://schemas.microsoft.com/office/powerpoint/2010/main" val="2768750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D1454-DE75-D29D-833F-C000BE1F3EBB}"/>
              </a:ext>
            </a:extLst>
          </p:cNvPr>
          <p:cNvSpPr>
            <a:spLocks noGrp="1"/>
          </p:cNvSpPr>
          <p:nvPr>
            <p:ph type="title"/>
          </p:nvPr>
        </p:nvSpPr>
        <p:spPr/>
        <p:txBody>
          <a:bodyPr>
            <a:normAutofit/>
          </a:bodyPr>
          <a:lstStyle/>
          <a:p>
            <a:r>
              <a:rPr lang="en-GB"/>
              <a:t>Problems: Membership</a:t>
            </a:r>
          </a:p>
        </p:txBody>
      </p:sp>
      <p:sp>
        <p:nvSpPr>
          <p:cNvPr id="3" name="Content Placeholder 2">
            <a:extLst>
              <a:ext uri="{FF2B5EF4-FFF2-40B4-BE49-F238E27FC236}">
                <a16:creationId xmlns:a16="http://schemas.microsoft.com/office/drawing/2014/main" id="{2FCB16F1-AAA1-177A-C503-A45E95BF59EC}"/>
              </a:ext>
            </a:extLst>
          </p:cNvPr>
          <p:cNvSpPr>
            <a:spLocks noGrp="1"/>
          </p:cNvSpPr>
          <p:nvPr>
            <p:ph idx="1"/>
          </p:nvPr>
        </p:nvSpPr>
        <p:spPr>
          <a:xfrm>
            <a:off x="838200" y="1825624"/>
            <a:ext cx="10436679" cy="2641273"/>
          </a:xfrm>
        </p:spPr>
        <p:txBody>
          <a:bodyPr>
            <a:normAutofit/>
          </a:bodyPr>
          <a:lstStyle/>
          <a:p>
            <a:pPr marL="0" indent="0" algn="just">
              <a:buNone/>
            </a:pPr>
            <a:r>
              <a:rPr lang="en-US" sz="2000" b="1" i="1">
                <a:solidFill>
                  <a:srgbClr val="000000"/>
                </a:solidFill>
                <a:effectLst/>
              </a:rPr>
              <a:t>4.1 </a:t>
            </a:r>
            <a:r>
              <a:rPr lang="en-US" sz="2000" b="0" i="1">
                <a:solidFill>
                  <a:srgbClr val="000000"/>
                </a:solidFill>
                <a:effectLst/>
              </a:rPr>
              <a:t>The Committee shall consist of at least six elected members. Where practical half the elected members shall be local contractors (or their appointed representative) elected by local contractors; and half shall be local performers elected by local performers.</a:t>
            </a:r>
          </a:p>
          <a:p>
            <a:pPr marL="0" indent="0" algn="just">
              <a:buNone/>
            </a:pPr>
            <a:endParaRPr lang="en-US" sz="400" b="0" i="1">
              <a:solidFill>
                <a:srgbClr val="000000"/>
              </a:solidFill>
              <a:effectLst/>
            </a:endParaRPr>
          </a:p>
          <a:p>
            <a:pPr marL="0" indent="0" algn="just">
              <a:buNone/>
            </a:pPr>
            <a:r>
              <a:rPr lang="en-US" sz="2000" b="1" i="1">
                <a:solidFill>
                  <a:srgbClr val="000000"/>
                </a:solidFill>
                <a:effectLst/>
              </a:rPr>
              <a:t>4.5 </a:t>
            </a:r>
            <a:r>
              <a:rPr lang="en-US" sz="2000" b="0" i="1">
                <a:solidFill>
                  <a:srgbClr val="000000"/>
                </a:solidFill>
                <a:effectLst/>
              </a:rPr>
              <a:t>The Committee may co-opt up to three members who may or may not be local contractors or local performers. This should include at least one dispensing optician practicing locally who is not eligible to stand for election as a contractor or contractor’s representative.</a:t>
            </a:r>
          </a:p>
          <a:p>
            <a:pPr marL="0" indent="0" algn="just">
              <a:buNone/>
            </a:pPr>
            <a:endParaRPr lang="en-US" sz="2000" b="0" i="0">
              <a:solidFill>
                <a:srgbClr val="000000"/>
              </a:solidFill>
              <a:effectLst/>
            </a:endParaRPr>
          </a:p>
        </p:txBody>
      </p:sp>
      <p:sp>
        <p:nvSpPr>
          <p:cNvPr id="4" name="Speech Bubble: Rectangle with Corners Rounded 3">
            <a:extLst>
              <a:ext uri="{FF2B5EF4-FFF2-40B4-BE49-F238E27FC236}">
                <a16:creationId xmlns:a16="http://schemas.microsoft.com/office/drawing/2014/main" id="{88D0BEE7-BFE4-4844-42D2-17086C0C0561}"/>
              </a:ext>
            </a:extLst>
          </p:cNvPr>
          <p:cNvSpPr/>
          <p:nvPr/>
        </p:nvSpPr>
        <p:spPr>
          <a:xfrm>
            <a:off x="838200" y="4311850"/>
            <a:ext cx="4530309" cy="1818289"/>
          </a:xfrm>
          <a:prstGeom prst="wedgeRoundRectCallout">
            <a:avLst>
              <a:gd name="adj1" fmla="val -309"/>
              <a:gd name="adj2" fmla="val 74639"/>
              <a:gd name="adj3" fmla="val 16667"/>
            </a:avLst>
          </a:prstGeom>
          <a:solidFill>
            <a:srgbClr val="00AEC7"/>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ptos"/>
              </a:rPr>
              <a:t>What if we cover a small area and are not able to elect six members? </a:t>
            </a:r>
          </a:p>
          <a:p>
            <a:pPr algn="ctr"/>
            <a:r>
              <a:rPr lang="en-GB">
                <a:latin typeface="Aptos" panose="020B0004020202020204" pitchFamily="34" charset="0"/>
              </a:rPr>
              <a:t>Do we have to merge with another LOC? Could co-opted roles be included in the six?</a:t>
            </a:r>
          </a:p>
        </p:txBody>
      </p:sp>
      <p:sp>
        <p:nvSpPr>
          <p:cNvPr id="5" name="Speech Bubble: Rectangle with Corners Rounded 4">
            <a:extLst>
              <a:ext uri="{FF2B5EF4-FFF2-40B4-BE49-F238E27FC236}">
                <a16:creationId xmlns:a16="http://schemas.microsoft.com/office/drawing/2014/main" id="{52E07EF7-74CD-2D62-6829-25FDB2BEC35B}"/>
              </a:ext>
            </a:extLst>
          </p:cNvPr>
          <p:cNvSpPr/>
          <p:nvPr/>
        </p:nvSpPr>
        <p:spPr>
          <a:xfrm>
            <a:off x="6744569" y="4311850"/>
            <a:ext cx="4530310" cy="1818289"/>
          </a:xfrm>
          <a:prstGeom prst="wedgeRoundRectCallout">
            <a:avLst>
              <a:gd name="adj1" fmla="val 3403"/>
              <a:gd name="adj2" fmla="val 74061"/>
              <a:gd name="adj3" fmla="val 16667"/>
            </a:avLst>
          </a:prstGeom>
          <a:solidFill>
            <a:srgbClr val="00AEC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Aptos" panose="020B0004020202020204" pitchFamily="34" charset="0"/>
              </a:rPr>
              <a:t>What about elected members who are both local contractors and performers? How is this measured and managed? </a:t>
            </a:r>
          </a:p>
          <a:p>
            <a:pPr algn="ctr"/>
            <a:r>
              <a:rPr lang="en-GB">
                <a:latin typeface="Aptos" panose="020B0004020202020204" pitchFamily="34" charset="0"/>
              </a:rPr>
              <a:t>Can we elect dispensing opticians?</a:t>
            </a:r>
          </a:p>
        </p:txBody>
      </p:sp>
    </p:spTree>
    <p:extLst>
      <p:ext uri="{BB962C8B-B14F-4D97-AF65-F5344CB8AC3E}">
        <p14:creationId xmlns:p14="http://schemas.microsoft.com/office/powerpoint/2010/main" val="283074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D1454-DE75-D29D-833F-C000BE1F3EBB}"/>
              </a:ext>
            </a:extLst>
          </p:cNvPr>
          <p:cNvSpPr>
            <a:spLocks noGrp="1"/>
          </p:cNvSpPr>
          <p:nvPr>
            <p:ph type="title"/>
          </p:nvPr>
        </p:nvSpPr>
        <p:spPr/>
        <p:txBody>
          <a:bodyPr>
            <a:normAutofit/>
          </a:bodyPr>
          <a:lstStyle/>
          <a:p>
            <a:r>
              <a:rPr lang="en-GB"/>
              <a:t>Problems: Terms</a:t>
            </a:r>
          </a:p>
        </p:txBody>
      </p:sp>
      <p:sp>
        <p:nvSpPr>
          <p:cNvPr id="3" name="Content Placeholder 2">
            <a:extLst>
              <a:ext uri="{FF2B5EF4-FFF2-40B4-BE49-F238E27FC236}">
                <a16:creationId xmlns:a16="http://schemas.microsoft.com/office/drawing/2014/main" id="{2FCB16F1-AAA1-177A-C503-A45E95BF59EC}"/>
              </a:ext>
            </a:extLst>
          </p:cNvPr>
          <p:cNvSpPr>
            <a:spLocks noGrp="1"/>
          </p:cNvSpPr>
          <p:nvPr>
            <p:ph idx="1"/>
          </p:nvPr>
        </p:nvSpPr>
        <p:spPr>
          <a:xfrm>
            <a:off x="838200" y="1825624"/>
            <a:ext cx="10515600" cy="2714845"/>
          </a:xfrm>
        </p:spPr>
        <p:txBody>
          <a:bodyPr>
            <a:normAutofit/>
          </a:bodyPr>
          <a:lstStyle/>
          <a:p>
            <a:pPr marL="0" indent="0" algn="just">
              <a:buNone/>
            </a:pPr>
            <a:r>
              <a:rPr lang="en-US" sz="2000" b="1" i="1">
                <a:solidFill>
                  <a:srgbClr val="000000"/>
                </a:solidFill>
                <a:effectLst/>
              </a:rPr>
              <a:t>4.3 </a:t>
            </a:r>
            <a:r>
              <a:rPr lang="en-US" sz="2000" b="0" i="1">
                <a:solidFill>
                  <a:srgbClr val="000000"/>
                </a:solidFill>
                <a:effectLst/>
              </a:rPr>
              <a:t>The term of office of the members of the Committee is three years. On the expiry of his term of office, a member is eligible for re-election.</a:t>
            </a:r>
          </a:p>
          <a:p>
            <a:pPr marL="0" indent="0">
              <a:buNone/>
            </a:pPr>
            <a:endParaRPr lang="en-US" sz="1200" b="0" i="1">
              <a:solidFill>
                <a:srgbClr val="000000"/>
              </a:solidFill>
              <a:effectLst/>
            </a:endParaRPr>
          </a:p>
          <a:p>
            <a:pPr marL="0" indent="0" algn="just">
              <a:buNone/>
            </a:pPr>
            <a:r>
              <a:rPr lang="en-US" sz="2000" b="1" i="1">
                <a:solidFill>
                  <a:srgbClr val="000000"/>
                </a:solidFill>
                <a:effectLst/>
              </a:rPr>
              <a:t>4.4</a:t>
            </a:r>
            <a:r>
              <a:rPr lang="en-US" sz="2000" b="0" i="1">
                <a:solidFill>
                  <a:srgbClr val="000000"/>
                </a:solidFill>
                <a:effectLst/>
              </a:rPr>
              <a:t> A Chairman, Treasurer and Secretary (where a lay secretary has not been appointed) shall be elected by the committee at the first meeting following the Annual General Meeting. They shall serve for one year and be eligible for re-election. A Vice-Chairman may also be elected on the same terms.</a:t>
            </a:r>
          </a:p>
        </p:txBody>
      </p:sp>
      <p:sp>
        <p:nvSpPr>
          <p:cNvPr id="6" name="Speech Bubble: Rectangle with Corners Rounded 5">
            <a:extLst>
              <a:ext uri="{FF2B5EF4-FFF2-40B4-BE49-F238E27FC236}">
                <a16:creationId xmlns:a16="http://schemas.microsoft.com/office/drawing/2014/main" id="{6BA6B73B-A9A9-9669-226D-505BE3F74FEF}"/>
              </a:ext>
            </a:extLst>
          </p:cNvPr>
          <p:cNvSpPr/>
          <p:nvPr/>
        </p:nvSpPr>
        <p:spPr>
          <a:xfrm>
            <a:off x="838200" y="4261757"/>
            <a:ext cx="6216870" cy="1738992"/>
          </a:xfrm>
          <a:prstGeom prst="wedgeRoundRectCallout">
            <a:avLst>
              <a:gd name="adj1" fmla="val -309"/>
              <a:gd name="adj2" fmla="val 74639"/>
              <a:gd name="adj3" fmla="val 16667"/>
            </a:avLst>
          </a:prstGeom>
          <a:solidFill>
            <a:srgbClr val="00AEC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200">
                <a:latin typeface="Arial" panose="020B0604020202020204" pitchFamily="34" charset="0"/>
                <a:cs typeface="Arial" panose="020B0604020202020204" pitchFamily="34" charset="0"/>
              </a:rPr>
              <a:t>How many terms on the committee maximum? </a:t>
            </a:r>
          </a:p>
          <a:p>
            <a:r>
              <a:rPr lang="en-GB" sz="2200">
                <a:latin typeface="Arial" panose="020B0604020202020204" pitchFamily="34" charset="0"/>
                <a:cs typeface="Arial" panose="020B0604020202020204" pitchFamily="34" charset="0"/>
              </a:rPr>
              <a:t>How many terms as an officer? </a:t>
            </a:r>
          </a:p>
          <a:p>
            <a:r>
              <a:rPr lang="en-GB" sz="2200">
                <a:latin typeface="Arial" panose="020B0604020202020204" pitchFamily="34" charset="0"/>
                <a:cs typeface="Arial" panose="020B0604020202020204" pitchFamily="34" charset="0"/>
              </a:rPr>
              <a:t>How many terms in a specific officer role?</a:t>
            </a:r>
          </a:p>
        </p:txBody>
      </p:sp>
    </p:spTree>
    <p:extLst>
      <p:ext uri="{BB962C8B-B14F-4D97-AF65-F5344CB8AC3E}">
        <p14:creationId xmlns:p14="http://schemas.microsoft.com/office/powerpoint/2010/main" val="55595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9023A-32F0-0C21-71E0-A3C8CD5F49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D20BE7-4D49-DD41-F3E7-D914164FB7C7}"/>
              </a:ext>
            </a:extLst>
          </p:cNvPr>
          <p:cNvSpPr>
            <a:spLocks noGrp="1"/>
          </p:cNvSpPr>
          <p:nvPr>
            <p:ph type="title"/>
          </p:nvPr>
        </p:nvSpPr>
        <p:spPr>
          <a:xfrm>
            <a:off x="838200" y="365126"/>
            <a:ext cx="10023088" cy="1085054"/>
          </a:xfrm>
        </p:spPr>
        <p:txBody>
          <a:bodyPr>
            <a:normAutofit/>
          </a:bodyPr>
          <a:lstStyle/>
          <a:p>
            <a:r>
              <a:rPr lang="en-GB"/>
              <a:t>Problems: Declarations of Interest</a:t>
            </a:r>
          </a:p>
        </p:txBody>
      </p:sp>
      <p:sp>
        <p:nvSpPr>
          <p:cNvPr id="3" name="Content Placeholder 2">
            <a:extLst>
              <a:ext uri="{FF2B5EF4-FFF2-40B4-BE49-F238E27FC236}">
                <a16:creationId xmlns:a16="http://schemas.microsoft.com/office/drawing/2014/main" id="{75133C3E-4249-50D0-79DC-190DECF5B1C9}"/>
              </a:ext>
            </a:extLst>
          </p:cNvPr>
          <p:cNvSpPr>
            <a:spLocks noGrp="1"/>
          </p:cNvSpPr>
          <p:nvPr>
            <p:ph idx="1"/>
          </p:nvPr>
        </p:nvSpPr>
        <p:spPr>
          <a:xfrm>
            <a:off x="838200" y="1825626"/>
            <a:ext cx="10536936" cy="1085054"/>
          </a:xfrm>
        </p:spPr>
        <p:txBody>
          <a:bodyPr>
            <a:noAutofit/>
          </a:bodyPr>
          <a:lstStyle/>
          <a:p>
            <a:pPr marL="0" indent="0" algn="just">
              <a:buNone/>
            </a:pPr>
            <a:r>
              <a:rPr lang="en-US" sz="2000" b="1" i="1">
                <a:solidFill>
                  <a:srgbClr val="000000"/>
                </a:solidFill>
                <a:effectLst/>
                <a:latin typeface="Aptos" panose="020B0004020202020204" pitchFamily="34" charset="0"/>
              </a:rPr>
              <a:t>15.1 </a:t>
            </a:r>
            <a:r>
              <a:rPr lang="en-US" sz="2000" b="0" i="1">
                <a:solidFill>
                  <a:srgbClr val="000000"/>
                </a:solidFill>
                <a:effectLst/>
                <a:latin typeface="Aptos" panose="020B0004020202020204" pitchFamily="34" charset="0"/>
              </a:rPr>
              <a:t>Members of the Committee shall declare any interests when standing for election and on appointment to the Committee, as well as at the start of each Committee meeting and relevant item on the agenda.</a:t>
            </a:r>
          </a:p>
          <a:p>
            <a:pPr marL="0" indent="0" algn="just">
              <a:buNone/>
            </a:pPr>
            <a:endParaRPr lang="en-US" sz="2000" i="1">
              <a:solidFill>
                <a:srgbClr val="000000"/>
              </a:solidFill>
              <a:latin typeface="Aptos" panose="020B0004020202020204" pitchFamily="34" charset="0"/>
            </a:endParaRPr>
          </a:p>
          <a:p>
            <a:pPr marL="0" indent="0" algn="just">
              <a:buNone/>
            </a:pPr>
            <a:r>
              <a:rPr lang="en-US" sz="2000" b="1">
                <a:solidFill>
                  <a:srgbClr val="000000"/>
                </a:solidFill>
                <a:effectLst/>
                <a:latin typeface="Aptos" panose="020B0004020202020204" pitchFamily="34" charset="0"/>
              </a:rPr>
              <a:t>Which of the following interests should be declared?</a:t>
            </a:r>
          </a:p>
          <a:p>
            <a:pPr marL="457200" indent="-457200" algn="just">
              <a:buAutoNum type="alphaUcPeriod"/>
            </a:pPr>
            <a:r>
              <a:rPr lang="en-US" sz="2000">
                <a:solidFill>
                  <a:srgbClr val="000000"/>
                </a:solidFill>
                <a:effectLst/>
                <a:latin typeface="Aptos" panose="020B0004020202020204" pitchFamily="34" charset="0"/>
              </a:rPr>
              <a:t>Being married to someone who is a partner in a local IT company</a:t>
            </a:r>
          </a:p>
          <a:p>
            <a:pPr marL="457200" indent="-457200" algn="just">
              <a:buAutoNum type="alphaUcPeriod"/>
            </a:pPr>
            <a:r>
              <a:rPr lang="en-US" sz="2000">
                <a:solidFill>
                  <a:srgbClr val="000000"/>
                </a:solidFill>
                <a:latin typeface="Aptos" panose="020B0004020202020204" pitchFamily="34" charset="0"/>
              </a:rPr>
              <a:t>Part-time employment/locum contract with an Independent Sector Provider. </a:t>
            </a:r>
          </a:p>
          <a:p>
            <a:pPr marL="457200" indent="-457200" algn="just">
              <a:buAutoNum type="alphaUcPeriod"/>
            </a:pPr>
            <a:r>
              <a:rPr lang="en-US" sz="2000">
                <a:solidFill>
                  <a:srgbClr val="000000"/>
                </a:solidFill>
                <a:effectLst/>
                <a:latin typeface="Aptos" panose="020B0004020202020204" pitchFamily="34" charset="0"/>
              </a:rPr>
              <a:t>Being married to a </a:t>
            </a:r>
            <a:r>
              <a:rPr lang="en-US" sz="2000">
                <a:solidFill>
                  <a:srgbClr val="000000"/>
                </a:solidFill>
                <a:latin typeface="Aptos" panose="020B0004020202020204" pitchFamily="34" charset="0"/>
              </a:rPr>
              <a:t>chair of a neighbouring LOC.</a:t>
            </a:r>
          </a:p>
          <a:p>
            <a:pPr marL="457200" indent="-457200" algn="just">
              <a:buAutoNum type="alphaUcPeriod"/>
            </a:pPr>
            <a:r>
              <a:rPr lang="en-US" sz="2000">
                <a:solidFill>
                  <a:srgbClr val="000000"/>
                </a:solidFill>
                <a:effectLst/>
                <a:latin typeface="Aptos" panose="020B0004020202020204" pitchFamily="34" charset="0"/>
              </a:rPr>
              <a:t>Owning part of a local optometry practice.</a:t>
            </a:r>
          </a:p>
          <a:p>
            <a:pPr marL="457200" indent="-457200" algn="just">
              <a:buAutoNum type="alphaUcPeriod"/>
            </a:pPr>
            <a:r>
              <a:rPr lang="en-US" sz="2000">
                <a:solidFill>
                  <a:srgbClr val="000000"/>
                </a:solidFill>
                <a:latin typeface="Aptos" panose="020B0004020202020204" pitchFamily="34" charset="0"/>
              </a:rPr>
              <a:t>Being married to a GP practicing in the same ICB footprint as the LOC.</a:t>
            </a:r>
            <a:endParaRPr lang="en-US" sz="2000">
              <a:solidFill>
                <a:srgbClr val="000000"/>
              </a:solidFill>
              <a:effectLst/>
              <a:latin typeface="Aptos" panose="020B0004020202020204" pitchFamily="34" charset="0"/>
            </a:endParaRPr>
          </a:p>
        </p:txBody>
      </p:sp>
    </p:spTree>
    <p:extLst>
      <p:ext uri="{BB962C8B-B14F-4D97-AF65-F5344CB8AC3E}">
        <p14:creationId xmlns:p14="http://schemas.microsoft.com/office/powerpoint/2010/main" val="558810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D1454-DE75-D29D-833F-C000BE1F3EBB}"/>
              </a:ext>
            </a:extLst>
          </p:cNvPr>
          <p:cNvSpPr>
            <a:spLocks noGrp="1"/>
          </p:cNvSpPr>
          <p:nvPr>
            <p:ph type="title"/>
          </p:nvPr>
        </p:nvSpPr>
        <p:spPr/>
        <p:txBody>
          <a:bodyPr>
            <a:normAutofit/>
          </a:bodyPr>
          <a:lstStyle/>
          <a:p>
            <a:r>
              <a:rPr lang="en-GB"/>
              <a:t>Problems: Conflicts of Interest</a:t>
            </a:r>
          </a:p>
        </p:txBody>
      </p:sp>
      <p:sp>
        <p:nvSpPr>
          <p:cNvPr id="3" name="Content Placeholder 2">
            <a:extLst>
              <a:ext uri="{FF2B5EF4-FFF2-40B4-BE49-F238E27FC236}">
                <a16:creationId xmlns:a16="http://schemas.microsoft.com/office/drawing/2014/main" id="{2FCB16F1-AAA1-177A-C503-A45E95BF59EC}"/>
              </a:ext>
            </a:extLst>
          </p:cNvPr>
          <p:cNvSpPr>
            <a:spLocks noGrp="1"/>
          </p:cNvSpPr>
          <p:nvPr>
            <p:ph idx="1"/>
          </p:nvPr>
        </p:nvSpPr>
        <p:spPr>
          <a:xfrm>
            <a:off x="838200" y="1825626"/>
            <a:ext cx="10503694" cy="1085054"/>
          </a:xfrm>
        </p:spPr>
        <p:txBody>
          <a:bodyPr>
            <a:noAutofit/>
          </a:bodyPr>
          <a:lstStyle/>
          <a:p>
            <a:pPr marL="0" indent="0" algn="l">
              <a:buNone/>
            </a:pPr>
            <a:r>
              <a:rPr lang="en-US" sz="2200" b="1" i="1">
                <a:solidFill>
                  <a:srgbClr val="000000"/>
                </a:solidFill>
                <a:effectLst/>
                <a:latin typeface="Aptos" panose="020B0004020202020204" pitchFamily="34" charset="0"/>
              </a:rPr>
              <a:t>15.2 </a:t>
            </a:r>
            <a:r>
              <a:rPr lang="en-US" sz="2200" b="0" i="1">
                <a:solidFill>
                  <a:srgbClr val="000000"/>
                </a:solidFill>
                <a:effectLst/>
                <a:latin typeface="Aptos" panose="020B0004020202020204" pitchFamily="34" charset="0"/>
              </a:rPr>
              <a:t>Members of the Committee, having an actual or potential conflict of interest in relation to an issue, shall not engage in discussion, or vote, on that issue.</a:t>
            </a:r>
          </a:p>
        </p:txBody>
      </p:sp>
      <p:sp>
        <p:nvSpPr>
          <p:cNvPr id="4" name="Content Placeholder 2">
            <a:extLst>
              <a:ext uri="{FF2B5EF4-FFF2-40B4-BE49-F238E27FC236}">
                <a16:creationId xmlns:a16="http://schemas.microsoft.com/office/drawing/2014/main" id="{9BF104C9-1470-3EB3-9224-2E6EE8E82688}"/>
              </a:ext>
            </a:extLst>
          </p:cNvPr>
          <p:cNvSpPr txBox="1">
            <a:spLocks/>
          </p:cNvSpPr>
          <p:nvPr/>
        </p:nvSpPr>
        <p:spPr>
          <a:xfrm>
            <a:off x="844153" y="2647816"/>
            <a:ext cx="10491788" cy="27128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800"/>
              </a:spcAft>
              <a:buNone/>
            </a:pPr>
            <a:r>
              <a:rPr lang="en-GB" sz="2400" b="1" kern="100">
                <a:effectLst/>
                <a:latin typeface="Aptos" panose="020B0004020202020204" pitchFamily="34" charset="0"/>
                <a:ea typeface="Aptos" panose="020B0004020202020204" pitchFamily="34" charset="0"/>
                <a:cs typeface="Times New Roman" panose="02020603050405020304" pitchFamily="18" charset="0"/>
              </a:rPr>
              <a:t>What would you do in this scenario?</a:t>
            </a:r>
          </a:p>
          <a:p>
            <a:pPr marL="0" indent="0">
              <a:lnSpc>
                <a:spcPct val="100000"/>
              </a:lnSpc>
              <a:spcAft>
                <a:spcPts val="800"/>
              </a:spcAft>
              <a:buNone/>
            </a:pPr>
            <a:r>
              <a:rPr lang="en-GB" sz="2000" kern="100">
                <a:effectLst/>
                <a:latin typeface="Aptos" panose="020B0004020202020204" pitchFamily="34" charset="0"/>
                <a:ea typeface="Aptos" panose="020B0004020202020204" pitchFamily="34" charset="0"/>
                <a:cs typeface="Times New Roman" panose="02020603050405020304" pitchFamily="18" charset="0"/>
              </a:rPr>
              <a:t>You notice an agenda item ab</a:t>
            </a:r>
            <a:r>
              <a:rPr lang="en-GB" sz="2000" kern="100">
                <a:latin typeface="Aptos" panose="020B0004020202020204" pitchFamily="34" charset="0"/>
                <a:ea typeface="Aptos" panose="020B0004020202020204" pitchFamily="34" charset="0"/>
                <a:cs typeface="Times New Roman" panose="02020603050405020304" pitchFamily="18" charset="0"/>
              </a:rPr>
              <a:t>out deciding whether to grant an exclusive event sponsorship deal to an Independent Sector Provider (ISP) at their request. You have a </a:t>
            </a:r>
            <a:r>
              <a:rPr lang="en-GB" sz="2000" kern="100">
                <a:effectLst/>
                <a:latin typeface="Aptos" panose="020B0004020202020204" pitchFamily="34" charset="0"/>
                <a:ea typeface="Aptos" panose="020B0004020202020204" pitchFamily="34" charset="0"/>
                <a:cs typeface="Times New Roman" panose="02020603050405020304" pitchFamily="18" charset="0"/>
              </a:rPr>
              <a:t>part-time contract with the ISP; will you…</a:t>
            </a:r>
            <a:endParaRPr lang="en-GB" sz="2000" kern="100">
              <a:latin typeface="Aptos" panose="020B0004020202020204" pitchFamily="34" charset="0"/>
              <a:ea typeface="Aptos" panose="020B0004020202020204" pitchFamily="34" charset="0"/>
              <a:cs typeface="Times New Roman" panose="02020603050405020304" pitchFamily="18" charset="0"/>
            </a:endParaRPr>
          </a:p>
          <a:p>
            <a:pPr marL="457200" indent="-457200">
              <a:lnSpc>
                <a:spcPct val="100000"/>
              </a:lnSpc>
              <a:spcAft>
                <a:spcPts val="800"/>
              </a:spcAft>
              <a:buAutoNum type="alphaUcPeriod"/>
            </a:pPr>
            <a:r>
              <a:rPr lang="en-GB" sz="2000" kern="100">
                <a:latin typeface="Aptos" panose="020B0004020202020204" pitchFamily="34" charset="0"/>
                <a:ea typeface="Aptos" panose="020B0004020202020204" pitchFamily="34" charset="0"/>
                <a:cs typeface="Times New Roman" panose="02020603050405020304" pitchFamily="18" charset="0"/>
              </a:rPr>
              <a:t>Wait till agenda item 4 to declare a conflict and do not participate.</a:t>
            </a:r>
          </a:p>
          <a:p>
            <a:pPr marL="457200" indent="-457200">
              <a:lnSpc>
                <a:spcPct val="100000"/>
              </a:lnSpc>
              <a:spcAft>
                <a:spcPts val="800"/>
              </a:spcAft>
              <a:buAutoNum type="alphaUcPeriod"/>
            </a:pPr>
            <a:r>
              <a:rPr lang="en-GB" sz="2000" kern="100">
                <a:latin typeface="Aptos" panose="020B0004020202020204" pitchFamily="34" charset="0"/>
                <a:ea typeface="Aptos" panose="020B0004020202020204" pitchFamily="34" charset="0"/>
                <a:cs typeface="Times New Roman" panose="02020603050405020304" pitchFamily="18" charset="0"/>
              </a:rPr>
              <a:t>Declare interest at the start; no further action needed.</a:t>
            </a:r>
          </a:p>
          <a:p>
            <a:pPr marL="457200" indent="-457200">
              <a:lnSpc>
                <a:spcPct val="100000"/>
              </a:lnSpc>
              <a:spcAft>
                <a:spcPts val="800"/>
              </a:spcAft>
              <a:buAutoNum type="alphaUcPeriod"/>
            </a:pPr>
            <a:r>
              <a:rPr lang="en-GB" sz="2000" kern="100">
                <a:latin typeface="Aptos" panose="020B0004020202020204" pitchFamily="34" charset="0"/>
                <a:ea typeface="Aptos" panose="020B0004020202020204" pitchFamily="34" charset="0"/>
                <a:cs typeface="Times New Roman" panose="02020603050405020304" pitchFamily="18" charset="0"/>
              </a:rPr>
              <a:t>Declare conflict at the start and ask the chair how to manage.</a:t>
            </a:r>
          </a:p>
          <a:p>
            <a:pPr marL="457200" indent="-457200">
              <a:lnSpc>
                <a:spcPct val="100000"/>
              </a:lnSpc>
              <a:spcAft>
                <a:spcPts val="800"/>
              </a:spcAft>
              <a:buAutoNum type="alphaUcPeriod"/>
            </a:pPr>
            <a:r>
              <a:rPr lang="en-GB" sz="2000" kern="100">
                <a:latin typeface="Aptos" panose="020B0004020202020204" pitchFamily="34" charset="0"/>
                <a:ea typeface="Aptos" panose="020B0004020202020204" pitchFamily="34" charset="0"/>
                <a:cs typeface="Times New Roman" panose="02020603050405020304" pitchFamily="18" charset="0"/>
              </a:rPr>
              <a:t>Declare conflict at the start and leave the meeting for item 4.</a:t>
            </a:r>
          </a:p>
          <a:p>
            <a:pPr marL="0" indent="0">
              <a:lnSpc>
                <a:spcPct val="100000"/>
              </a:lnSpc>
              <a:spcAft>
                <a:spcPts val="800"/>
              </a:spcAft>
              <a:buNone/>
            </a:pPr>
            <a:endParaRPr lang="en-GB" sz="2400" kern="100">
              <a:latin typeface="Aptos" panose="020B0004020202020204" pitchFamily="34" charset="0"/>
              <a:ea typeface="Aptos" panose="020B0004020202020204" pitchFamily="34" charset="0"/>
              <a:cs typeface="Times New Roman" panose="02020603050405020304" pitchFamily="18" charset="0"/>
            </a:endParaRPr>
          </a:p>
        </p:txBody>
      </p:sp>
      <p:pic>
        <p:nvPicPr>
          <p:cNvPr id="5" name="Graphic 4" descr="Drawing Figure with solid fill">
            <a:extLst>
              <a:ext uri="{FF2B5EF4-FFF2-40B4-BE49-F238E27FC236}">
                <a16:creationId xmlns:a16="http://schemas.microsoft.com/office/drawing/2014/main" id="{298F6B9E-C7A6-BBFD-0DE5-1EF9D396F6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00" y="5815091"/>
            <a:ext cx="914400" cy="914400"/>
          </a:xfrm>
          <a:prstGeom prst="rect">
            <a:avLst/>
          </a:prstGeom>
        </p:spPr>
      </p:pic>
    </p:spTree>
    <p:extLst>
      <p:ext uri="{BB962C8B-B14F-4D97-AF65-F5344CB8AC3E}">
        <p14:creationId xmlns:p14="http://schemas.microsoft.com/office/powerpoint/2010/main" val="379040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D8827-EBC4-6C05-1C12-25BB7338FA37}"/>
              </a:ext>
            </a:extLst>
          </p:cNvPr>
          <p:cNvSpPr>
            <a:spLocks noGrp="1"/>
          </p:cNvSpPr>
          <p:nvPr>
            <p:ph type="title"/>
          </p:nvPr>
        </p:nvSpPr>
        <p:spPr>
          <a:xfrm>
            <a:off x="5784112" y="365125"/>
            <a:ext cx="5571276" cy="1066007"/>
          </a:xfrm>
        </p:spPr>
        <p:txBody>
          <a:bodyPr/>
          <a:lstStyle/>
          <a:p>
            <a:r>
              <a:rPr lang="en-GB"/>
              <a:t>Aspiration</a:t>
            </a:r>
          </a:p>
        </p:txBody>
      </p:sp>
      <p:sp>
        <p:nvSpPr>
          <p:cNvPr id="5" name="Text Placeholder 4">
            <a:extLst>
              <a:ext uri="{FF2B5EF4-FFF2-40B4-BE49-F238E27FC236}">
                <a16:creationId xmlns:a16="http://schemas.microsoft.com/office/drawing/2014/main" id="{E5B0EE23-96BE-5F09-71C1-0443A0BD7267}"/>
              </a:ext>
            </a:extLst>
          </p:cNvPr>
          <p:cNvSpPr>
            <a:spLocks noGrp="1"/>
          </p:cNvSpPr>
          <p:nvPr>
            <p:ph type="body" sz="quarter" idx="3"/>
          </p:nvPr>
        </p:nvSpPr>
        <p:spPr>
          <a:xfrm>
            <a:off x="5784008" y="1956536"/>
            <a:ext cx="5571276" cy="3403692"/>
          </a:xfrm>
        </p:spPr>
        <p:txBody>
          <a:bodyPr anchor="t">
            <a:normAutofit/>
          </a:bodyPr>
          <a:lstStyle/>
          <a:p>
            <a:pPr algn="just">
              <a:lnSpc>
                <a:spcPct val="100000"/>
              </a:lnSpc>
            </a:pPr>
            <a:r>
              <a:rPr lang="en-GB" b="0">
                <a:ea typeface="Segoe UI" panose="020B0502040204020203" pitchFamily="34" charset="0"/>
              </a:rPr>
              <a:t>C</a:t>
            </a:r>
            <a:r>
              <a:rPr lang="en-GB" b="0">
                <a:effectLst/>
                <a:ea typeface="Segoe UI" panose="020B0502040204020203" pitchFamily="34" charset="0"/>
              </a:rPr>
              <a:t>reate a practical constitutional framework that </a:t>
            </a:r>
            <a:r>
              <a:rPr lang="en-GB" b="0">
                <a:ea typeface="Segoe UI" panose="020B0502040204020203" pitchFamily="34" charset="0"/>
              </a:rPr>
              <a:t>enable</a:t>
            </a:r>
            <a:r>
              <a:rPr lang="en-GB" b="0">
                <a:effectLst/>
                <a:ea typeface="Segoe UI" panose="020B0502040204020203" pitchFamily="34" charset="0"/>
              </a:rPr>
              <a:t>s LOC members to bring their different talents and ideas to the LOC table, collaborating effectively to deliver the statutory duties of the LOC and working with other partners to help improve primary eye care provision.</a:t>
            </a:r>
            <a:endParaRPr lang="en-GB" b="0">
              <a:effectLst/>
              <a:ea typeface="Times New Roman" panose="02020603050405020304" pitchFamily="18" charset="0"/>
            </a:endParaRPr>
          </a:p>
        </p:txBody>
      </p:sp>
      <p:pic>
        <p:nvPicPr>
          <p:cNvPr id="8" name="Content Placeholder 4" descr="People working on ideas">
            <a:extLst>
              <a:ext uri="{FF2B5EF4-FFF2-40B4-BE49-F238E27FC236}">
                <a16:creationId xmlns:a16="http://schemas.microsoft.com/office/drawing/2014/main" id="{78C4CBF6-0391-58B4-8EBF-653208032C1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7110" t="612" r="31434" b="612"/>
          <a:stretch/>
        </p:blipFill>
        <p:spPr>
          <a:xfrm>
            <a:off x="0" y="0"/>
            <a:ext cx="5326912" cy="6858000"/>
          </a:xfrm>
          <a:prstGeom prst="rect">
            <a:avLst/>
          </a:prstGeom>
        </p:spPr>
      </p:pic>
    </p:spTree>
    <p:extLst>
      <p:ext uri="{BB962C8B-B14F-4D97-AF65-F5344CB8AC3E}">
        <p14:creationId xmlns:p14="http://schemas.microsoft.com/office/powerpoint/2010/main" val="296039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Blue measuring tape on a pink background">
            <a:extLst>
              <a:ext uri="{FF2B5EF4-FFF2-40B4-BE49-F238E27FC236}">
                <a16:creationId xmlns:a16="http://schemas.microsoft.com/office/drawing/2014/main" id="{765F3BF3-A60E-0E4C-A9A0-22A14E0885DA}"/>
              </a:ext>
            </a:extLst>
          </p:cNvPr>
          <p:cNvPicPr>
            <a:picLocks noGrp="1" noChangeAspect="1"/>
          </p:cNvPicPr>
          <p:nvPr>
            <p:ph idx="1"/>
          </p:nvPr>
        </p:nvPicPr>
        <p:blipFill>
          <a:blip r:embed="rId3">
            <a:duotone>
              <a:prstClr val="black"/>
              <a:srgbClr val="C1B2B6">
                <a:tint val="45000"/>
                <a:satMod val="400000"/>
              </a:srgbClr>
            </a:duotone>
            <a:extLst>
              <a:ext uri="{28A0092B-C50C-407E-A947-70E740481C1C}">
                <a14:useLocalDpi xmlns:a14="http://schemas.microsoft.com/office/drawing/2010/main" val="0"/>
              </a:ext>
            </a:extLst>
          </a:blip>
          <a:srcRect t="375" r="321" b="33699"/>
          <a:stretch/>
        </p:blipFill>
        <p:spPr>
          <a:xfrm>
            <a:off x="0" y="1658679"/>
            <a:ext cx="12192000" cy="5199321"/>
          </a:xfrm>
        </p:spPr>
      </p:pic>
      <p:sp>
        <p:nvSpPr>
          <p:cNvPr id="8" name="Text Placeholder 4">
            <a:extLst>
              <a:ext uri="{FF2B5EF4-FFF2-40B4-BE49-F238E27FC236}">
                <a16:creationId xmlns:a16="http://schemas.microsoft.com/office/drawing/2014/main" id="{DF15A61B-B651-345A-0420-72DABF28DBD4}"/>
              </a:ext>
            </a:extLst>
          </p:cNvPr>
          <p:cNvSpPr txBox="1">
            <a:spLocks/>
          </p:cNvSpPr>
          <p:nvPr/>
        </p:nvSpPr>
        <p:spPr>
          <a:xfrm>
            <a:off x="838200" y="1988005"/>
            <a:ext cx="5244397" cy="34036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a:ea typeface="Segoe UI" panose="020B0502040204020203" pitchFamily="34" charset="0"/>
              </a:rPr>
              <a:t>One size does not fit all!</a:t>
            </a:r>
            <a:endParaRPr lang="en-GB" sz="3200">
              <a:ea typeface="Times New Roman" panose="02020603050405020304" pitchFamily="18" charset="0"/>
            </a:endParaRPr>
          </a:p>
          <a:p>
            <a:pPr marL="0" indent="0">
              <a:buNone/>
            </a:pPr>
            <a:endParaRPr lang="en-GB" sz="2400">
              <a:solidFill>
                <a:srgbClr val="323130"/>
              </a:solidFill>
              <a:latin typeface="Aptos" panose="020B0004020202020204" pitchFamily="34" charset="0"/>
              <a:ea typeface="Times New Roman" panose="02020603050405020304" pitchFamily="18" charset="0"/>
            </a:endParaRPr>
          </a:p>
        </p:txBody>
      </p:sp>
      <p:sp>
        <p:nvSpPr>
          <p:cNvPr id="5" name="Title 1">
            <a:extLst>
              <a:ext uri="{FF2B5EF4-FFF2-40B4-BE49-F238E27FC236}">
                <a16:creationId xmlns:a16="http://schemas.microsoft.com/office/drawing/2014/main" id="{DB0E777D-9125-DF0B-101A-497754C52ADF}"/>
              </a:ext>
            </a:extLst>
          </p:cNvPr>
          <p:cNvSpPr>
            <a:spLocks noGrp="1"/>
          </p:cNvSpPr>
          <p:nvPr>
            <p:ph type="title"/>
          </p:nvPr>
        </p:nvSpPr>
        <p:spPr>
          <a:xfrm>
            <a:off x="838200" y="365126"/>
            <a:ext cx="9605963" cy="1085054"/>
          </a:xfrm>
        </p:spPr>
        <p:txBody>
          <a:bodyPr>
            <a:normAutofit/>
          </a:bodyPr>
          <a:lstStyle/>
          <a:p>
            <a:r>
              <a:rPr lang="en-GB"/>
              <a:t>2023/24 Listening Exercise</a:t>
            </a:r>
          </a:p>
        </p:txBody>
      </p:sp>
    </p:spTree>
    <p:extLst>
      <p:ext uri="{BB962C8B-B14F-4D97-AF65-F5344CB8AC3E}">
        <p14:creationId xmlns:p14="http://schemas.microsoft.com/office/powerpoint/2010/main" val="2494176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A63BD-A577-1ACF-24C1-36CEFC117AF9}"/>
              </a:ext>
            </a:extLst>
          </p:cNvPr>
          <p:cNvSpPr>
            <a:spLocks noGrp="1"/>
          </p:cNvSpPr>
          <p:nvPr>
            <p:ph type="title"/>
          </p:nvPr>
        </p:nvSpPr>
        <p:spPr/>
        <p:txBody>
          <a:bodyPr>
            <a:normAutofit/>
          </a:bodyPr>
          <a:lstStyle/>
          <a:p>
            <a:r>
              <a:rPr lang="en-GB"/>
              <a:t>2023/24 Listening Exercise</a:t>
            </a:r>
          </a:p>
        </p:txBody>
      </p:sp>
      <p:graphicFrame>
        <p:nvGraphicFramePr>
          <p:cNvPr id="4" name="Diagram 3">
            <a:extLst>
              <a:ext uri="{FF2B5EF4-FFF2-40B4-BE49-F238E27FC236}">
                <a16:creationId xmlns:a16="http://schemas.microsoft.com/office/drawing/2014/main" id="{A9A5CD0F-6B11-C164-D94C-823345E4CAEF}"/>
              </a:ext>
            </a:extLst>
          </p:cNvPr>
          <p:cNvGraphicFramePr/>
          <p:nvPr>
            <p:extLst>
              <p:ext uri="{D42A27DB-BD31-4B8C-83A1-F6EECF244321}">
                <p14:modId xmlns:p14="http://schemas.microsoft.com/office/powerpoint/2010/main" val="1056387286"/>
              </p:ext>
            </p:extLst>
          </p:nvPr>
        </p:nvGraphicFramePr>
        <p:xfrm>
          <a:off x="838200" y="775305"/>
          <a:ext cx="8123642" cy="6688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43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3E400C3-BEDE-B506-ECC2-98E288CE7276}"/>
              </a:ext>
            </a:extLst>
          </p:cNvPr>
          <p:cNvSpPr>
            <a:spLocks noGrp="1"/>
          </p:cNvSpPr>
          <p:nvPr>
            <p:ph type="title"/>
          </p:nvPr>
        </p:nvSpPr>
        <p:spPr>
          <a:xfrm>
            <a:off x="838200" y="365126"/>
            <a:ext cx="9605963" cy="1085054"/>
          </a:xfrm>
        </p:spPr>
        <p:txBody>
          <a:bodyPr/>
          <a:lstStyle/>
          <a:p>
            <a:r>
              <a:rPr lang="en-GB"/>
              <a:t>Evolution</a:t>
            </a:r>
          </a:p>
        </p:txBody>
      </p:sp>
      <p:pic>
        <p:nvPicPr>
          <p:cNvPr id="9" name="Picture 8">
            <a:extLst>
              <a:ext uri="{FF2B5EF4-FFF2-40B4-BE49-F238E27FC236}">
                <a16:creationId xmlns:a16="http://schemas.microsoft.com/office/drawing/2014/main" id="{84C77016-C372-6692-9ED4-86E489FB03B9}"/>
              </a:ext>
            </a:extLst>
          </p:cNvPr>
          <p:cNvPicPr>
            <a:picLocks noChangeAspect="1"/>
          </p:cNvPicPr>
          <p:nvPr/>
        </p:nvPicPr>
        <p:blipFill>
          <a:blip r:embed="rId3"/>
          <a:stretch>
            <a:fillRect/>
          </a:stretch>
        </p:blipFill>
        <p:spPr>
          <a:xfrm>
            <a:off x="2927657" y="1740429"/>
            <a:ext cx="5805436" cy="4784195"/>
          </a:xfrm>
          <a:prstGeom prst="rect">
            <a:avLst/>
          </a:prstGeom>
        </p:spPr>
      </p:pic>
    </p:spTree>
    <p:extLst>
      <p:ext uri="{BB962C8B-B14F-4D97-AF65-F5344CB8AC3E}">
        <p14:creationId xmlns:p14="http://schemas.microsoft.com/office/powerpoint/2010/main" val="872974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1A6F8-BB79-3F9C-D5BF-C83B0A499777}"/>
              </a:ext>
            </a:extLst>
          </p:cNvPr>
          <p:cNvSpPr>
            <a:spLocks noGrp="1"/>
          </p:cNvSpPr>
          <p:nvPr>
            <p:ph type="ctrTitle"/>
          </p:nvPr>
        </p:nvSpPr>
        <p:spPr>
          <a:xfrm>
            <a:off x="5322094" y="2015021"/>
            <a:ext cx="5900505" cy="2387600"/>
          </a:xfrm>
        </p:spPr>
        <p:txBody>
          <a:bodyPr>
            <a:noAutofit/>
          </a:bodyPr>
          <a:lstStyle/>
          <a:p>
            <a:r>
              <a:rPr lang="en-GB" sz="4800" b="1">
                <a:latin typeface="Arial" panose="020B0604020202020204" pitchFamily="34" charset="0"/>
              </a:rPr>
              <a:t>Fulfilling LOC needs with a transformed LOCSU</a:t>
            </a:r>
          </a:p>
        </p:txBody>
      </p:sp>
      <p:sp>
        <p:nvSpPr>
          <p:cNvPr id="3" name="Subtitle 2">
            <a:extLst>
              <a:ext uri="{FF2B5EF4-FFF2-40B4-BE49-F238E27FC236}">
                <a16:creationId xmlns:a16="http://schemas.microsoft.com/office/drawing/2014/main" id="{F6954BDC-D2F1-282A-1077-81744F4CA09A}"/>
              </a:ext>
            </a:extLst>
          </p:cNvPr>
          <p:cNvSpPr>
            <a:spLocks noGrp="1"/>
          </p:cNvSpPr>
          <p:nvPr>
            <p:ph type="subTitle" idx="1"/>
          </p:nvPr>
        </p:nvSpPr>
        <p:spPr>
          <a:xfrm>
            <a:off x="5322094" y="4543425"/>
            <a:ext cx="6622858" cy="2030629"/>
          </a:xfrm>
        </p:spPr>
        <p:txBody>
          <a:bodyPr>
            <a:noAutofit/>
          </a:bodyPr>
          <a:lstStyle/>
          <a:p>
            <a:r>
              <a:rPr lang="en-GB"/>
              <a:t>Janice Foster, CEO, LOCSU</a:t>
            </a:r>
          </a:p>
        </p:txBody>
      </p:sp>
    </p:spTree>
    <p:extLst>
      <p:ext uri="{BB962C8B-B14F-4D97-AF65-F5344CB8AC3E}">
        <p14:creationId xmlns:p14="http://schemas.microsoft.com/office/powerpoint/2010/main" val="3557219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E8BF2-BF14-2779-B592-EBB4DE8D84EA}"/>
              </a:ext>
            </a:extLst>
          </p:cNvPr>
          <p:cNvSpPr>
            <a:spLocks noGrp="1"/>
          </p:cNvSpPr>
          <p:nvPr>
            <p:ph type="title"/>
          </p:nvPr>
        </p:nvSpPr>
        <p:spPr/>
        <p:txBody>
          <a:bodyPr/>
          <a:lstStyle/>
          <a:p>
            <a:r>
              <a:rPr lang="en-GB"/>
              <a:t>2024 Online consultation</a:t>
            </a:r>
          </a:p>
        </p:txBody>
      </p:sp>
      <p:graphicFrame>
        <p:nvGraphicFramePr>
          <p:cNvPr id="6" name="Content Placeholder 3">
            <a:extLst>
              <a:ext uri="{FF2B5EF4-FFF2-40B4-BE49-F238E27FC236}">
                <a16:creationId xmlns:a16="http://schemas.microsoft.com/office/drawing/2014/main" id="{CB9CFEAD-D49C-52D0-DB65-4BC5DF09A958}"/>
              </a:ext>
            </a:extLst>
          </p:cNvPr>
          <p:cNvGraphicFramePr>
            <a:graphicFrameLocks noGrp="1"/>
          </p:cNvGraphicFramePr>
          <p:nvPr>
            <p:ph idx="1"/>
            <p:extLst>
              <p:ext uri="{D42A27DB-BD31-4B8C-83A1-F6EECF244321}">
                <p14:modId xmlns:p14="http://schemas.microsoft.com/office/powerpoint/2010/main" val="197524189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8511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FFC11-5435-A49B-521F-425B8C8E2D84}"/>
              </a:ext>
            </a:extLst>
          </p:cNvPr>
          <p:cNvSpPr>
            <a:spLocks noGrp="1"/>
          </p:cNvSpPr>
          <p:nvPr>
            <p:ph type="title"/>
          </p:nvPr>
        </p:nvSpPr>
        <p:spPr/>
        <p:txBody>
          <a:bodyPr>
            <a:normAutofit/>
          </a:bodyPr>
          <a:lstStyle/>
          <a:p>
            <a:r>
              <a:rPr lang="en-GB" b="1">
                <a:latin typeface="Arial" panose="020B0604020202020204" pitchFamily="34" charset="0"/>
              </a:rPr>
              <a:t>2024 Online Consultation</a:t>
            </a:r>
          </a:p>
        </p:txBody>
      </p:sp>
      <p:pic>
        <p:nvPicPr>
          <p:cNvPr id="3" name="Picture 2">
            <a:extLst>
              <a:ext uri="{FF2B5EF4-FFF2-40B4-BE49-F238E27FC236}">
                <a16:creationId xmlns:a16="http://schemas.microsoft.com/office/drawing/2014/main" id="{75D6E227-2C3D-A10A-DA2E-82C00A4FE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454" y="1843479"/>
            <a:ext cx="10424773" cy="4576572"/>
          </a:xfrm>
          <a:prstGeom prst="rect">
            <a:avLst/>
          </a:prstGeom>
        </p:spPr>
      </p:pic>
    </p:spTree>
    <p:extLst>
      <p:ext uri="{BB962C8B-B14F-4D97-AF65-F5344CB8AC3E}">
        <p14:creationId xmlns:p14="http://schemas.microsoft.com/office/powerpoint/2010/main" val="365589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C2EF1-3335-311F-82D4-A51CCE6100C4}"/>
              </a:ext>
            </a:extLst>
          </p:cNvPr>
          <p:cNvSpPr>
            <a:spLocks noGrp="1"/>
          </p:cNvSpPr>
          <p:nvPr>
            <p:ph type="title"/>
          </p:nvPr>
        </p:nvSpPr>
        <p:spPr>
          <a:xfrm>
            <a:off x="838200" y="365126"/>
            <a:ext cx="10485329" cy="1085054"/>
          </a:xfrm>
        </p:spPr>
        <p:txBody>
          <a:bodyPr>
            <a:normAutofit/>
          </a:bodyPr>
          <a:lstStyle/>
          <a:p>
            <a:r>
              <a:rPr lang="en-GB"/>
              <a:t>2024/25 Remaining Milestones</a:t>
            </a:r>
          </a:p>
        </p:txBody>
      </p:sp>
      <p:graphicFrame>
        <p:nvGraphicFramePr>
          <p:cNvPr id="6" name="Diagram 5">
            <a:extLst>
              <a:ext uri="{FF2B5EF4-FFF2-40B4-BE49-F238E27FC236}">
                <a16:creationId xmlns:a16="http://schemas.microsoft.com/office/drawing/2014/main" id="{1401C2E6-635A-94F2-6472-115261375AB2}"/>
              </a:ext>
            </a:extLst>
          </p:cNvPr>
          <p:cNvGraphicFramePr/>
          <p:nvPr>
            <p:extLst>
              <p:ext uri="{D42A27DB-BD31-4B8C-83A1-F6EECF244321}">
                <p14:modId xmlns:p14="http://schemas.microsoft.com/office/powerpoint/2010/main" val="1427383789"/>
              </p:ext>
            </p:extLst>
          </p:nvPr>
        </p:nvGraphicFramePr>
        <p:xfrm>
          <a:off x="889989" y="1545996"/>
          <a:ext cx="10016823" cy="4835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672161"/>
      </p:ext>
    </p:extLst>
  </p:cSld>
  <p:clrMapOvr>
    <a:masterClrMapping/>
  </p:clrMapOvr>
  <mc:AlternateContent xmlns:mc="http://schemas.openxmlformats.org/markup-compatibility/2006" xmlns:p14="http://schemas.microsoft.com/office/powerpoint/2010/main">
    <mc:Choice Requires="p14">
      <p:transition spd="slow" p14:dur="2000" advTm="50752"/>
    </mc:Choice>
    <mc:Fallback xmlns="">
      <p:transition spd="slow" advTm="507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73F22C69-1008-4B38-978D-BE9F8FDF88A9}"/>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F16B7856-172A-4D93-A2F8-9BECAE9D829D}"/>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C3B8D4DC-13E5-4397-8DE4-0AAE811E05CA}"/>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DAF15F8D-AEE9-4135-8132-3125A94DEB3A}"/>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graphicEl>
                                              <a:dgm id="{0437B10B-897E-4961-AE5E-E9E0EBF620DF}"/>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graphicEl>
                                              <a:dgm id="{8953AF5F-E498-4B0C-90FF-506626F55B6F}"/>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graphicEl>
                                              <a:dgm id="{5E77F983-54F5-4FBA-A081-75D3788E86B8}"/>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A1CAC90B-1A7C-49E2-85B3-660AEE336E4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52EEC5-2072-473D-ACC5-94E10CD0D791}"/>
              </a:ext>
            </a:extLst>
          </p:cNvPr>
          <p:cNvSpPr>
            <a:spLocks noGrp="1"/>
          </p:cNvSpPr>
          <p:nvPr>
            <p:ph type="ctrTitle"/>
          </p:nvPr>
        </p:nvSpPr>
        <p:spPr>
          <a:xfrm>
            <a:off x="5592534" y="2471524"/>
            <a:ext cx="5772150" cy="1914952"/>
          </a:xfrm>
        </p:spPr>
        <p:txBody>
          <a:bodyPr>
            <a:noAutofit/>
          </a:bodyPr>
          <a:lstStyle/>
          <a:p>
            <a:r>
              <a:rPr lang="en-GB" sz="4800" b="1">
                <a:latin typeface="Arial" panose="020B0604020202020204" pitchFamily="34" charset="0"/>
              </a:rPr>
              <a:t>Challenging Conversations</a:t>
            </a:r>
            <a:br>
              <a:rPr lang="en-GB" sz="4800" b="1">
                <a:latin typeface="Arial" panose="020B0604020202020204" pitchFamily="34" charset="0"/>
              </a:rPr>
            </a:br>
            <a:r>
              <a:rPr lang="en-GB" sz="4800" b="1">
                <a:latin typeface="Arial" panose="020B0604020202020204" pitchFamily="34" charset="0"/>
              </a:rPr>
              <a:t>Discussion Workshop </a:t>
            </a:r>
          </a:p>
        </p:txBody>
      </p:sp>
      <p:sp>
        <p:nvSpPr>
          <p:cNvPr id="6" name="Subtitle 5">
            <a:extLst>
              <a:ext uri="{FF2B5EF4-FFF2-40B4-BE49-F238E27FC236}">
                <a16:creationId xmlns:a16="http://schemas.microsoft.com/office/drawing/2014/main" id="{36F36B30-19D5-43A6-8542-4E3F1BA16B17}"/>
              </a:ext>
            </a:extLst>
          </p:cNvPr>
          <p:cNvSpPr>
            <a:spLocks noGrp="1"/>
          </p:cNvSpPr>
          <p:nvPr>
            <p:ph type="subTitle" idx="1"/>
          </p:nvPr>
        </p:nvSpPr>
        <p:spPr>
          <a:xfrm>
            <a:off x="5592534" y="4386476"/>
            <a:ext cx="6090559" cy="1169773"/>
          </a:xfrm>
        </p:spPr>
        <p:txBody>
          <a:bodyPr>
            <a:normAutofit/>
          </a:bodyPr>
          <a:lstStyle/>
          <a:p>
            <a:r>
              <a:rPr lang="en-GB"/>
              <a:t>Richard Edwards B.Sc. (Hons) </a:t>
            </a:r>
            <a:r>
              <a:rPr lang="en-GB" err="1"/>
              <a:t>MCOptom</a:t>
            </a:r>
            <a:endParaRPr lang="en-GB"/>
          </a:p>
          <a:p>
            <a:r>
              <a:rPr lang="en-GB" sz="2000"/>
              <a:t>Clinical Consultant OCCS</a:t>
            </a:r>
          </a:p>
        </p:txBody>
      </p:sp>
      <p:pic>
        <p:nvPicPr>
          <p:cNvPr id="2" name="Picture 1">
            <a:extLst>
              <a:ext uri="{FF2B5EF4-FFF2-40B4-BE49-F238E27FC236}">
                <a16:creationId xmlns:a16="http://schemas.microsoft.com/office/drawing/2014/main" id="{3BEE83C6-1739-0605-D2C1-CD7AD3788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8950" y="5314950"/>
            <a:ext cx="1543049" cy="1543049"/>
          </a:xfrm>
          <a:prstGeom prst="rect">
            <a:avLst/>
          </a:prstGeom>
        </p:spPr>
      </p:pic>
    </p:spTree>
    <p:extLst>
      <p:ext uri="{BB962C8B-B14F-4D97-AF65-F5344CB8AC3E}">
        <p14:creationId xmlns:p14="http://schemas.microsoft.com/office/powerpoint/2010/main" val="3384892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sz="half" idx="1"/>
          </p:nvPr>
        </p:nvSpPr>
        <p:spPr>
          <a:xfrm>
            <a:off x="862325" y="1782762"/>
            <a:ext cx="10445211" cy="4665406"/>
          </a:xfrm>
        </p:spPr>
        <p:txBody>
          <a:bodyPr/>
          <a:lstStyle/>
          <a:p>
            <a:pPr marL="279400" lvl="2" indent="-279400">
              <a:buNone/>
            </a:pPr>
            <a:r>
              <a:rPr lang="en-GB" altLang="en-US">
                <a:latin typeface="Arial" panose="020B0604020202020204" pitchFamily="34" charset="0"/>
                <a:cs typeface="Arial" panose="020B0604020202020204" pitchFamily="34" charset="0"/>
              </a:rPr>
              <a:t>By the end of this workshop you should:</a:t>
            </a:r>
          </a:p>
          <a:p>
            <a:pPr marL="279400" lvl="2" indent="-279400">
              <a:buNone/>
            </a:pPr>
            <a:endParaRPr lang="en-GB" altLang="en-US"/>
          </a:p>
          <a:p>
            <a:pPr marL="0" lvl="2" indent="0">
              <a:buNone/>
            </a:pPr>
            <a:r>
              <a:rPr lang="en-GB" altLang="en-US" sz="2400" b="1">
                <a:latin typeface="Arial" panose="020B0604020202020204" pitchFamily="34" charset="0"/>
                <a:cs typeface="Arial" panose="020B0604020202020204" pitchFamily="34" charset="0"/>
              </a:rPr>
              <a:t>I have increased confidence to manage challenging conversations      </a:t>
            </a:r>
            <a:r>
              <a:rPr lang="en-GB" altLang="en-US">
                <a:latin typeface="Arial" panose="020B0604020202020204" pitchFamily="34" charset="0"/>
                <a:cs typeface="Arial" panose="020B0604020202020204" pitchFamily="34" charset="0"/>
              </a:rPr>
              <a:t>(Leadership &amp; Accountability)</a:t>
            </a:r>
          </a:p>
          <a:p>
            <a:pPr marL="279400" lvl="2" indent="-279400">
              <a:buNone/>
            </a:pPr>
            <a:endParaRPr lang="en-GB" altLang="en-US">
              <a:latin typeface="Arial" panose="020B0604020202020204" pitchFamily="34" charset="0"/>
              <a:cs typeface="Arial" panose="020B0604020202020204" pitchFamily="34" charset="0"/>
            </a:endParaRPr>
          </a:p>
          <a:p>
            <a:pPr marL="279400" lvl="2" indent="-279400">
              <a:buFont typeface="Symbol" panose="05050102010706020507" pitchFamily="18" charset="2"/>
              <a:buChar char="•"/>
            </a:pPr>
            <a:r>
              <a:rPr lang="en-GB" altLang="en-US"/>
              <a:t>B</a:t>
            </a:r>
            <a:r>
              <a:rPr lang="en-GB" altLang="en-US">
                <a:latin typeface="Arial" panose="020B0604020202020204" pitchFamily="34" charset="0"/>
                <a:cs typeface="Arial" panose="020B0604020202020204" pitchFamily="34" charset="0"/>
              </a:rPr>
              <a:t>e clear about why its important to have challenging conversations</a:t>
            </a:r>
          </a:p>
          <a:p>
            <a:pPr marL="279400" lvl="2" indent="-279400">
              <a:buFont typeface="Symbol" panose="05050102010706020507" pitchFamily="18" charset="2"/>
              <a:buChar char="•"/>
            </a:pPr>
            <a:endParaRPr lang="en-GB" altLang="en-US"/>
          </a:p>
          <a:p>
            <a:pPr marL="279400" lvl="2" indent="-279400">
              <a:buFont typeface="Symbol" panose="05050102010706020507" pitchFamily="18" charset="2"/>
              <a:buChar char="•"/>
            </a:pPr>
            <a:r>
              <a:rPr lang="en-GB" altLang="en-US"/>
              <a:t>G</a:t>
            </a:r>
            <a:r>
              <a:rPr lang="en-GB" altLang="en-US">
                <a:latin typeface="Arial" panose="020B0604020202020204" pitchFamily="34" charset="0"/>
                <a:cs typeface="Arial" panose="020B0604020202020204" pitchFamily="34" charset="0"/>
              </a:rPr>
              <a:t>ain insights into why you find conversations challenging</a:t>
            </a:r>
          </a:p>
          <a:p>
            <a:pPr marL="279400" lvl="2" indent="-279400">
              <a:buFont typeface="Symbol" panose="05050102010706020507" pitchFamily="18" charset="2"/>
              <a:buChar char="•"/>
            </a:pPr>
            <a:endParaRPr lang="en-GB" altLang="en-US"/>
          </a:p>
          <a:p>
            <a:pPr marL="279400" lvl="2" indent="-279400">
              <a:buFont typeface="Symbol" panose="05050102010706020507" pitchFamily="18" charset="2"/>
              <a:buChar char="•"/>
            </a:pPr>
            <a:r>
              <a:rPr lang="en-GB" altLang="en-US">
                <a:latin typeface="Arial" panose="020B0604020202020204" pitchFamily="34" charset="0"/>
                <a:cs typeface="Arial" panose="020B0604020202020204" pitchFamily="34" charset="0"/>
              </a:rPr>
              <a:t>Be able to adapt practical and useful insights/approaches to help you have difficult conversations in any situation</a:t>
            </a:r>
          </a:p>
          <a:p>
            <a:pPr marL="279400" lvl="2" indent="-279400">
              <a:buFont typeface="Symbol" panose="05050102010706020507" pitchFamily="18" charset="2"/>
              <a:buChar char="•"/>
            </a:pPr>
            <a:endParaRPr lang="en-GB" altLang="en-US">
              <a:latin typeface="Arial" panose="020B0604020202020204" pitchFamily="34" charset="0"/>
              <a:cs typeface="Arial" panose="020B0604020202020204" pitchFamily="34" charset="0"/>
            </a:endParaRPr>
          </a:p>
          <a:p>
            <a:pPr marL="279400" lvl="2" indent="-279400">
              <a:buFont typeface="Symbol" panose="05050102010706020507" pitchFamily="18" charset="2"/>
              <a:buChar char="•"/>
            </a:pPr>
            <a:r>
              <a:rPr lang="en-GB" altLang="en-US">
                <a:latin typeface="Arial" panose="020B0604020202020204" pitchFamily="34" charset="0"/>
                <a:cs typeface="Times New Roman" panose="02020603050405020304" pitchFamily="18" charset="0"/>
              </a:rPr>
              <a:t>Gain confidence to face into issues of poor performance</a:t>
            </a:r>
            <a:endParaRPr lang="en-GB" altLang="en-US">
              <a:latin typeface="Arial" panose="020B0604020202020204" pitchFamily="34" charset="0"/>
              <a:cs typeface="Arial" panose="020B0604020202020204" pitchFamily="34" charset="0"/>
            </a:endParaRPr>
          </a:p>
          <a:p>
            <a:pPr marL="665163" lvl="2" indent="-279400">
              <a:buNone/>
            </a:pPr>
            <a:endParaRPr lang="en-US" altLang="en-US" sz="160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8950" y="5314950"/>
            <a:ext cx="1543049" cy="1543049"/>
          </a:xfrm>
          <a:prstGeom prst="rect">
            <a:avLst/>
          </a:prstGeom>
        </p:spPr>
      </p:pic>
      <p:sp>
        <p:nvSpPr>
          <p:cNvPr id="3" name="Title 2">
            <a:extLst>
              <a:ext uri="{FF2B5EF4-FFF2-40B4-BE49-F238E27FC236}">
                <a16:creationId xmlns:a16="http://schemas.microsoft.com/office/drawing/2014/main" id="{0826E8BC-742A-5C45-C9AF-06087BC3AD93}"/>
              </a:ext>
            </a:extLst>
          </p:cNvPr>
          <p:cNvSpPr>
            <a:spLocks noGrp="1"/>
          </p:cNvSpPr>
          <p:nvPr>
            <p:ph type="title"/>
          </p:nvPr>
        </p:nvSpPr>
        <p:spPr>
          <a:xfrm>
            <a:off x="862325" y="306924"/>
            <a:ext cx="10515600" cy="1066007"/>
          </a:xfrm>
        </p:spPr>
        <p:txBody>
          <a:bodyPr/>
          <a:lstStyle/>
          <a:p>
            <a:r>
              <a:rPr lang="en-GB"/>
              <a:t>CPD Objective</a:t>
            </a:r>
          </a:p>
        </p:txBody>
      </p:sp>
    </p:spTree>
    <p:extLst>
      <p:ext uri="{BB962C8B-B14F-4D97-AF65-F5344CB8AC3E}">
        <p14:creationId xmlns:p14="http://schemas.microsoft.com/office/powerpoint/2010/main" val="4271616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61BFB-F856-192D-84D3-A066AA00D75C}"/>
              </a:ext>
            </a:extLst>
          </p:cNvPr>
          <p:cNvSpPr>
            <a:spLocks noGrp="1"/>
          </p:cNvSpPr>
          <p:nvPr>
            <p:ph type="title"/>
          </p:nvPr>
        </p:nvSpPr>
        <p:spPr/>
        <p:txBody>
          <a:bodyPr>
            <a:normAutofit/>
          </a:bodyPr>
          <a:lstStyle/>
          <a:p>
            <a:r>
              <a:rPr lang="en-US" altLang="en-US"/>
              <a:t>Having challenging conversations</a:t>
            </a:r>
            <a:endParaRPr lang="en-GB"/>
          </a:p>
        </p:txBody>
      </p:sp>
      <p:sp>
        <p:nvSpPr>
          <p:cNvPr id="3" name="Content Placeholder 2">
            <a:extLst>
              <a:ext uri="{FF2B5EF4-FFF2-40B4-BE49-F238E27FC236}">
                <a16:creationId xmlns:a16="http://schemas.microsoft.com/office/drawing/2014/main" id="{BCE78B98-32FE-E13E-F606-851AD37B189B}"/>
              </a:ext>
            </a:extLst>
          </p:cNvPr>
          <p:cNvSpPr>
            <a:spLocks noGrp="1"/>
          </p:cNvSpPr>
          <p:nvPr>
            <p:ph idx="1"/>
          </p:nvPr>
        </p:nvSpPr>
        <p:spPr/>
        <p:txBody>
          <a:bodyPr>
            <a:normAutofit/>
          </a:bodyPr>
          <a:lstStyle/>
          <a:p>
            <a:pPr marL="0" marR="0" lvl="0" indent="0" algn="l" defTabSz="914400" rtl="0" eaLnBrk="1" fontAlgn="auto" latinLnBrk="0" hangingPunct="1">
              <a:lnSpc>
                <a:spcPct val="100000"/>
              </a:lnSpc>
              <a:spcBef>
                <a:spcPct val="20000"/>
              </a:spcBef>
              <a:spcAft>
                <a:spcPts val="0"/>
              </a:spcAft>
              <a:buClr>
                <a:schemeClr val="tx1"/>
              </a:buClr>
              <a:buSzTx/>
              <a:buNone/>
              <a:tabLst/>
              <a:defRPr/>
            </a:pPr>
            <a:r>
              <a:rPr lang="en-GB" altLang="en-US" b="1"/>
              <a:t>What makes a conversation challenging? </a:t>
            </a:r>
            <a:endParaRPr lang="en-US" altLang="en-US" b="1"/>
          </a:p>
          <a:p>
            <a:pPr marR="0" lvl="0" algn="l" defTabSz="914400" rtl="0" eaLnBrk="1" fontAlgn="auto" latinLnBrk="0" hangingPunct="1">
              <a:lnSpc>
                <a:spcPct val="100000"/>
              </a:lnSpc>
              <a:spcBef>
                <a:spcPct val="20000"/>
              </a:spcBef>
              <a:spcAft>
                <a:spcPts val="0"/>
              </a:spcAft>
              <a:buClr>
                <a:schemeClr val="tx1"/>
              </a:buClr>
              <a:buSzTx/>
              <a:tabLst/>
              <a:defRPr/>
            </a:pPr>
            <a:endParaRPr lang="en-US" altLang="en-US" sz="2000"/>
          </a:p>
          <a:p>
            <a:pPr marR="0" lvl="0" algn="l" defTabSz="914400" rtl="0" eaLnBrk="1" fontAlgn="auto" latinLnBrk="0" hangingPunct="1">
              <a:lnSpc>
                <a:spcPct val="100000"/>
              </a:lnSpc>
              <a:spcBef>
                <a:spcPct val="20000"/>
              </a:spcBef>
              <a:spcAft>
                <a:spcPts val="0"/>
              </a:spcAft>
              <a:buClr>
                <a:schemeClr val="tx1"/>
              </a:buClr>
              <a:buSzTx/>
              <a:tabLst/>
              <a:defRPr/>
            </a:pPr>
            <a:r>
              <a:rPr lang="en-US" altLang="en-US" sz="2000"/>
              <a:t>What makes conversations challenging?</a:t>
            </a:r>
          </a:p>
          <a:p>
            <a:pPr marR="0" lvl="0" algn="l" defTabSz="914400" rtl="0" eaLnBrk="1" fontAlgn="auto" latinLnBrk="0" hangingPunct="1">
              <a:lnSpc>
                <a:spcPct val="100000"/>
              </a:lnSpc>
              <a:spcBef>
                <a:spcPct val="20000"/>
              </a:spcBef>
              <a:spcAft>
                <a:spcPts val="0"/>
              </a:spcAft>
              <a:buClr>
                <a:schemeClr val="tx1"/>
              </a:buClr>
              <a:buSzTx/>
              <a:tabLst/>
              <a:defRPr/>
            </a:pPr>
            <a:endParaRPr lang="en-US" altLang="en-US" sz="2000"/>
          </a:p>
          <a:p>
            <a:pPr marR="0" lvl="0" algn="l" defTabSz="914400" rtl="0" eaLnBrk="1" fontAlgn="auto" latinLnBrk="0" hangingPunct="1">
              <a:lnSpc>
                <a:spcPct val="100000"/>
              </a:lnSpc>
              <a:spcBef>
                <a:spcPct val="20000"/>
              </a:spcBef>
              <a:spcAft>
                <a:spcPts val="0"/>
              </a:spcAft>
              <a:buClr>
                <a:schemeClr val="tx1"/>
              </a:buClr>
              <a:buSzTx/>
              <a:tabLst/>
              <a:defRPr/>
            </a:pPr>
            <a:r>
              <a:rPr lang="en-US" altLang="en-US" sz="2000"/>
              <a:t>What aspects make it challenging for me?</a:t>
            </a:r>
          </a:p>
          <a:p>
            <a:endParaRPr lang="en-GB" sz="2000"/>
          </a:p>
        </p:txBody>
      </p:sp>
    </p:spTree>
    <p:extLst>
      <p:ext uri="{BB962C8B-B14F-4D97-AF65-F5344CB8AC3E}">
        <p14:creationId xmlns:p14="http://schemas.microsoft.com/office/powerpoint/2010/main" val="1464992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1026"/>
          <p:cNvSpPr>
            <a:spLocks noGrp="1" noChangeArrowheads="1"/>
          </p:cNvSpPr>
          <p:nvPr>
            <p:ph type="title"/>
          </p:nvPr>
        </p:nvSpPr>
        <p:spPr bwMode="auto">
          <a:xfrm>
            <a:off x="792480" y="114879"/>
            <a:ext cx="9643746" cy="547688"/>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r>
              <a:rPr lang="en-GB" altLang="en-US" sz="3200" b="1">
                <a:latin typeface="Arial" panose="020B0604020202020204" pitchFamily="34" charset="0"/>
              </a:rPr>
              <a:t>Belief, Action, Results: </a:t>
            </a:r>
            <a:br>
              <a:rPr lang="en-GB" altLang="en-US" sz="3200" b="1">
                <a:latin typeface="Arial" panose="020B0604020202020204" pitchFamily="34" charset="0"/>
              </a:rPr>
            </a:br>
            <a:r>
              <a:rPr lang="en-GB" altLang="en-US" sz="3200" b="1">
                <a:latin typeface="Arial" panose="020B0604020202020204" pitchFamily="34" charset="0"/>
              </a:rPr>
              <a:t>A model to help us understand why we find some conversations difficult</a:t>
            </a:r>
          </a:p>
        </p:txBody>
      </p:sp>
      <p:sp>
        <p:nvSpPr>
          <p:cNvPr id="684035" name="Rectangle 1027"/>
          <p:cNvSpPr>
            <a:spLocks noChangeArrowheads="1"/>
          </p:cNvSpPr>
          <p:nvPr/>
        </p:nvSpPr>
        <p:spPr bwMode="auto">
          <a:xfrm>
            <a:off x="4878389" y="1968501"/>
            <a:ext cx="2281237"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76238" indent="-376238">
              <a:defRPr sz="2400">
                <a:solidFill>
                  <a:schemeClr val="tx1"/>
                </a:solidFill>
                <a:latin typeface="Times New Roman" panose="02020603050405020304" pitchFamily="18" charset="0"/>
              </a:defRPr>
            </a:lvl1pPr>
            <a:lvl2pPr marL="952500" indent="-385763">
              <a:defRPr sz="2400">
                <a:solidFill>
                  <a:schemeClr val="tx1"/>
                </a:solidFill>
                <a:latin typeface="Times New Roman" panose="02020603050405020304" pitchFamily="18" charset="0"/>
              </a:defRPr>
            </a:lvl2pPr>
            <a:lvl3pPr marL="1439863" indent="-296863">
              <a:defRPr sz="2400">
                <a:solidFill>
                  <a:schemeClr val="tx1"/>
                </a:solidFill>
                <a:latin typeface="Times New Roman" panose="02020603050405020304" pitchFamily="18" charset="0"/>
              </a:defRPr>
            </a:lvl3pPr>
            <a:lvl4pPr marL="1993900" indent="-274638">
              <a:defRPr sz="2400">
                <a:solidFill>
                  <a:schemeClr val="tx1"/>
                </a:solidFill>
                <a:latin typeface="Times New Roman" panose="02020603050405020304" pitchFamily="18" charset="0"/>
              </a:defRPr>
            </a:lvl4pPr>
            <a:lvl5pPr marL="2524125" indent="-228600">
              <a:defRPr sz="2400">
                <a:solidFill>
                  <a:schemeClr val="tx1"/>
                </a:solidFill>
                <a:latin typeface="Times New Roman" panose="02020603050405020304" pitchFamily="18" charset="0"/>
              </a:defRPr>
            </a:lvl5pPr>
            <a:lvl6pPr marL="2981325" indent="-228600" eaLnBrk="0" fontAlgn="base" hangingPunct="0">
              <a:spcBef>
                <a:spcPct val="0"/>
              </a:spcBef>
              <a:spcAft>
                <a:spcPct val="0"/>
              </a:spcAft>
              <a:defRPr sz="2400">
                <a:solidFill>
                  <a:schemeClr val="tx1"/>
                </a:solidFill>
                <a:latin typeface="Times New Roman" panose="02020603050405020304" pitchFamily="18" charset="0"/>
              </a:defRPr>
            </a:lvl6pPr>
            <a:lvl7pPr marL="3438525" indent="-228600" eaLnBrk="0" fontAlgn="base" hangingPunct="0">
              <a:spcBef>
                <a:spcPct val="0"/>
              </a:spcBef>
              <a:spcAft>
                <a:spcPct val="0"/>
              </a:spcAft>
              <a:defRPr sz="2400">
                <a:solidFill>
                  <a:schemeClr val="tx1"/>
                </a:solidFill>
                <a:latin typeface="Times New Roman" panose="02020603050405020304" pitchFamily="18" charset="0"/>
              </a:defRPr>
            </a:lvl7pPr>
            <a:lvl8pPr marL="3895725" indent="-228600" eaLnBrk="0" fontAlgn="base" hangingPunct="0">
              <a:spcBef>
                <a:spcPct val="0"/>
              </a:spcBef>
              <a:spcAft>
                <a:spcPct val="0"/>
              </a:spcAft>
              <a:defRPr sz="2400">
                <a:solidFill>
                  <a:schemeClr val="tx1"/>
                </a:solidFill>
                <a:latin typeface="Times New Roman" panose="02020603050405020304" pitchFamily="18" charset="0"/>
              </a:defRPr>
            </a:lvl8pPr>
            <a:lvl9pPr marL="4352925"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76238" marR="0" lvl="0" indent="-376238" algn="ctr"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None/>
              <a:tabLst/>
              <a:defRPr/>
            </a:pPr>
            <a:r>
              <a:rPr kumimoji="0" lang="en-US" altLang="en-US" sz="3600" b="1" i="0" u="none" strike="noStrike" kern="1200" cap="none" spc="0" normalizeH="0" baseline="0" noProof="0">
                <a:ln>
                  <a:noFill/>
                </a:ln>
                <a:solidFill>
                  <a:srgbClr val="000099"/>
                </a:solidFill>
                <a:effectLst/>
                <a:uLnTx/>
                <a:uFillTx/>
                <a:latin typeface="Arial" panose="020B0604020202020204" pitchFamily="34" charset="0"/>
                <a:cs typeface="Arial" panose="020B0604020202020204" pitchFamily="34" charset="0"/>
              </a:rPr>
              <a:t>BELIEF</a:t>
            </a:r>
          </a:p>
          <a:p>
            <a:pPr marL="376238" marR="0" lvl="0" indent="-376238" algn="l"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Char char="Ö"/>
              <a:tabLst/>
              <a:defRPr/>
            </a:pPr>
            <a:endParaRPr kumimoji="0" lang="en-US" altLang="en-US" sz="3600" b="1" i="0" u="none" strike="noStrike" kern="1200" cap="none" spc="0" normalizeH="0" baseline="0" noProof="0">
              <a:ln>
                <a:noFill/>
              </a:ln>
              <a:solidFill>
                <a:srgbClr val="000099"/>
              </a:solidFill>
              <a:effectLst/>
              <a:uLnTx/>
              <a:uFillTx/>
              <a:latin typeface="Arial Narrow" panose="020B0606020202030204" pitchFamily="34" charset="0"/>
              <a:ea typeface="+mn-ea"/>
              <a:cs typeface="+mn-cs"/>
            </a:endParaRPr>
          </a:p>
        </p:txBody>
      </p:sp>
      <p:sp>
        <p:nvSpPr>
          <p:cNvPr id="684037" name="Rectangle 1029"/>
          <p:cNvSpPr>
            <a:spLocks noChangeArrowheads="1"/>
          </p:cNvSpPr>
          <p:nvPr/>
        </p:nvSpPr>
        <p:spPr bwMode="auto">
          <a:xfrm>
            <a:off x="6234676" y="3993070"/>
            <a:ext cx="2193925"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76238" indent="-376238">
              <a:defRPr sz="2400">
                <a:solidFill>
                  <a:schemeClr val="tx1"/>
                </a:solidFill>
                <a:latin typeface="Times New Roman" panose="02020603050405020304" pitchFamily="18" charset="0"/>
              </a:defRPr>
            </a:lvl1pPr>
            <a:lvl2pPr marL="952500" indent="-385763">
              <a:defRPr sz="2400">
                <a:solidFill>
                  <a:schemeClr val="tx1"/>
                </a:solidFill>
                <a:latin typeface="Times New Roman" panose="02020603050405020304" pitchFamily="18" charset="0"/>
              </a:defRPr>
            </a:lvl2pPr>
            <a:lvl3pPr marL="1439863" indent="-296863">
              <a:defRPr sz="2400">
                <a:solidFill>
                  <a:schemeClr val="tx1"/>
                </a:solidFill>
                <a:latin typeface="Times New Roman" panose="02020603050405020304" pitchFamily="18" charset="0"/>
              </a:defRPr>
            </a:lvl3pPr>
            <a:lvl4pPr marL="1993900" indent="-274638">
              <a:defRPr sz="2400">
                <a:solidFill>
                  <a:schemeClr val="tx1"/>
                </a:solidFill>
                <a:latin typeface="Times New Roman" panose="02020603050405020304" pitchFamily="18" charset="0"/>
              </a:defRPr>
            </a:lvl4pPr>
            <a:lvl5pPr marL="2524125" indent="-228600">
              <a:defRPr sz="2400">
                <a:solidFill>
                  <a:schemeClr val="tx1"/>
                </a:solidFill>
                <a:latin typeface="Times New Roman" panose="02020603050405020304" pitchFamily="18" charset="0"/>
              </a:defRPr>
            </a:lvl5pPr>
            <a:lvl6pPr marL="2981325" indent="-228600" eaLnBrk="0" fontAlgn="base" hangingPunct="0">
              <a:spcBef>
                <a:spcPct val="0"/>
              </a:spcBef>
              <a:spcAft>
                <a:spcPct val="0"/>
              </a:spcAft>
              <a:defRPr sz="2400">
                <a:solidFill>
                  <a:schemeClr val="tx1"/>
                </a:solidFill>
                <a:latin typeface="Times New Roman" panose="02020603050405020304" pitchFamily="18" charset="0"/>
              </a:defRPr>
            </a:lvl6pPr>
            <a:lvl7pPr marL="3438525" indent="-228600" eaLnBrk="0" fontAlgn="base" hangingPunct="0">
              <a:spcBef>
                <a:spcPct val="0"/>
              </a:spcBef>
              <a:spcAft>
                <a:spcPct val="0"/>
              </a:spcAft>
              <a:defRPr sz="2400">
                <a:solidFill>
                  <a:schemeClr val="tx1"/>
                </a:solidFill>
                <a:latin typeface="Times New Roman" panose="02020603050405020304" pitchFamily="18" charset="0"/>
              </a:defRPr>
            </a:lvl7pPr>
            <a:lvl8pPr marL="3895725" indent="-228600" eaLnBrk="0" fontAlgn="base" hangingPunct="0">
              <a:spcBef>
                <a:spcPct val="0"/>
              </a:spcBef>
              <a:spcAft>
                <a:spcPct val="0"/>
              </a:spcAft>
              <a:defRPr sz="2400">
                <a:solidFill>
                  <a:schemeClr val="tx1"/>
                </a:solidFill>
                <a:latin typeface="Times New Roman" panose="02020603050405020304" pitchFamily="18" charset="0"/>
              </a:defRPr>
            </a:lvl8pPr>
            <a:lvl9pPr marL="4352925"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76238" marR="0" lvl="0" indent="-376238" algn="ctr"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None/>
              <a:tabLst/>
              <a:defRPr/>
            </a:pPr>
            <a:r>
              <a:rPr kumimoji="0" lang="en-US" altLang="en-US" sz="3600" b="1" i="0" u="none" strike="noStrike" kern="1200" cap="none" spc="0" normalizeH="0" baseline="0" noProof="0">
                <a:ln>
                  <a:noFill/>
                </a:ln>
                <a:solidFill>
                  <a:srgbClr val="000099"/>
                </a:solidFill>
                <a:effectLst/>
                <a:uLnTx/>
                <a:uFillTx/>
                <a:latin typeface="Arial" panose="020B0604020202020204" pitchFamily="34" charset="0"/>
                <a:cs typeface="Arial" panose="020B0604020202020204" pitchFamily="34" charset="0"/>
              </a:rPr>
              <a:t>ACTION</a:t>
            </a:r>
          </a:p>
          <a:p>
            <a:pPr marL="376238" marR="0" lvl="0" indent="-376238" algn="l"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Char char="Ö"/>
              <a:tabLst/>
              <a:defRPr/>
            </a:pPr>
            <a:endParaRPr kumimoji="0" lang="en-US" altLang="en-US" sz="3600" b="1" i="0" u="none" strike="noStrike" kern="1200" cap="none" spc="0" normalizeH="0" baseline="0" noProof="0">
              <a:ln>
                <a:noFill/>
              </a:ln>
              <a:solidFill>
                <a:srgbClr val="000099"/>
              </a:solidFill>
              <a:effectLst/>
              <a:uLnTx/>
              <a:uFillTx/>
              <a:latin typeface="Arial Narrow" panose="020B0606020202030204" pitchFamily="34" charset="0"/>
              <a:ea typeface="+mn-ea"/>
              <a:cs typeface="+mn-cs"/>
            </a:endParaRPr>
          </a:p>
        </p:txBody>
      </p:sp>
      <p:sp>
        <p:nvSpPr>
          <p:cNvPr id="684038" name="Rectangle 1030"/>
          <p:cNvSpPr>
            <a:spLocks noChangeArrowheads="1"/>
          </p:cNvSpPr>
          <p:nvPr/>
        </p:nvSpPr>
        <p:spPr bwMode="auto">
          <a:xfrm>
            <a:off x="3737769" y="4052816"/>
            <a:ext cx="205105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76238" indent="-376238">
              <a:defRPr sz="2400">
                <a:solidFill>
                  <a:schemeClr val="tx1"/>
                </a:solidFill>
                <a:latin typeface="Times New Roman" panose="02020603050405020304" pitchFamily="18" charset="0"/>
              </a:defRPr>
            </a:lvl1pPr>
            <a:lvl2pPr marL="952500" indent="-385763">
              <a:defRPr sz="2400">
                <a:solidFill>
                  <a:schemeClr val="tx1"/>
                </a:solidFill>
                <a:latin typeface="Times New Roman" panose="02020603050405020304" pitchFamily="18" charset="0"/>
              </a:defRPr>
            </a:lvl2pPr>
            <a:lvl3pPr marL="1439863" indent="-296863">
              <a:defRPr sz="2400">
                <a:solidFill>
                  <a:schemeClr val="tx1"/>
                </a:solidFill>
                <a:latin typeface="Times New Roman" panose="02020603050405020304" pitchFamily="18" charset="0"/>
              </a:defRPr>
            </a:lvl3pPr>
            <a:lvl4pPr marL="1993900" indent="-274638">
              <a:defRPr sz="2400">
                <a:solidFill>
                  <a:schemeClr val="tx1"/>
                </a:solidFill>
                <a:latin typeface="Times New Roman" panose="02020603050405020304" pitchFamily="18" charset="0"/>
              </a:defRPr>
            </a:lvl4pPr>
            <a:lvl5pPr marL="2524125" indent="-228600">
              <a:defRPr sz="2400">
                <a:solidFill>
                  <a:schemeClr val="tx1"/>
                </a:solidFill>
                <a:latin typeface="Times New Roman" panose="02020603050405020304" pitchFamily="18" charset="0"/>
              </a:defRPr>
            </a:lvl5pPr>
            <a:lvl6pPr marL="2981325" indent="-228600" eaLnBrk="0" fontAlgn="base" hangingPunct="0">
              <a:spcBef>
                <a:spcPct val="0"/>
              </a:spcBef>
              <a:spcAft>
                <a:spcPct val="0"/>
              </a:spcAft>
              <a:defRPr sz="2400">
                <a:solidFill>
                  <a:schemeClr val="tx1"/>
                </a:solidFill>
                <a:latin typeface="Times New Roman" panose="02020603050405020304" pitchFamily="18" charset="0"/>
              </a:defRPr>
            </a:lvl6pPr>
            <a:lvl7pPr marL="3438525" indent="-228600" eaLnBrk="0" fontAlgn="base" hangingPunct="0">
              <a:spcBef>
                <a:spcPct val="0"/>
              </a:spcBef>
              <a:spcAft>
                <a:spcPct val="0"/>
              </a:spcAft>
              <a:defRPr sz="2400">
                <a:solidFill>
                  <a:schemeClr val="tx1"/>
                </a:solidFill>
                <a:latin typeface="Times New Roman" panose="02020603050405020304" pitchFamily="18" charset="0"/>
              </a:defRPr>
            </a:lvl7pPr>
            <a:lvl8pPr marL="3895725" indent="-228600" eaLnBrk="0" fontAlgn="base" hangingPunct="0">
              <a:spcBef>
                <a:spcPct val="0"/>
              </a:spcBef>
              <a:spcAft>
                <a:spcPct val="0"/>
              </a:spcAft>
              <a:defRPr sz="2400">
                <a:solidFill>
                  <a:schemeClr val="tx1"/>
                </a:solidFill>
                <a:latin typeface="Times New Roman" panose="02020603050405020304" pitchFamily="18" charset="0"/>
              </a:defRPr>
            </a:lvl8pPr>
            <a:lvl9pPr marL="4352925"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76238" marR="0" lvl="0" indent="-376238" algn="ctr"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None/>
              <a:tabLst/>
              <a:defRPr/>
            </a:pPr>
            <a:r>
              <a:rPr kumimoji="0" lang="en-US" altLang="en-US" sz="3600" b="1" i="0" u="none" strike="noStrike" kern="1200" cap="none" spc="0" normalizeH="0" baseline="0" noProof="0">
                <a:ln>
                  <a:noFill/>
                </a:ln>
                <a:solidFill>
                  <a:srgbClr val="000099"/>
                </a:solidFill>
                <a:effectLst/>
                <a:uLnTx/>
                <a:uFillTx/>
                <a:latin typeface="Arial" panose="020B0604020202020204" pitchFamily="34" charset="0"/>
                <a:cs typeface="Arial" panose="020B0604020202020204" pitchFamily="34" charset="0"/>
              </a:rPr>
              <a:t>RESULT</a:t>
            </a:r>
          </a:p>
          <a:p>
            <a:pPr marL="376238" marR="0" lvl="0" indent="-376238" algn="l"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Char char="Ö"/>
              <a:tabLst/>
              <a:defRPr/>
            </a:pPr>
            <a:endParaRPr kumimoji="0" lang="en-US" altLang="en-US" sz="3600" b="1" i="0" u="none" strike="noStrike" kern="1200" cap="none" spc="0" normalizeH="0" baseline="0" noProof="0">
              <a:ln>
                <a:noFill/>
              </a:ln>
              <a:solidFill>
                <a:srgbClr val="000099"/>
              </a:solidFill>
              <a:effectLst/>
              <a:uLnTx/>
              <a:uFillTx/>
              <a:latin typeface="Arial Narrow" panose="020B0606020202030204" pitchFamily="34" charset="0"/>
              <a:ea typeface="+mn-ea"/>
              <a:cs typeface="+mn-cs"/>
            </a:endParaRPr>
          </a:p>
        </p:txBody>
      </p:sp>
      <p:sp>
        <p:nvSpPr>
          <p:cNvPr id="684039" name="AutoShape 1031"/>
          <p:cNvSpPr>
            <a:spLocks noChangeArrowheads="1"/>
          </p:cNvSpPr>
          <p:nvPr/>
        </p:nvSpPr>
        <p:spPr bwMode="auto">
          <a:xfrm rot="10558043">
            <a:off x="5283174" y="4850607"/>
            <a:ext cx="1558925" cy="928687"/>
          </a:xfrm>
          <a:prstGeom prst="curvedDownArrow">
            <a:avLst>
              <a:gd name="adj1" fmla="val 33573"/>
              <a:gd name="adj2" fmla="val 67145"/>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040" name="AutoShape 1032"/>
          <p:cNvSpPr>
            <a:spLocks noChangeArrowheads="1"/>
          </p:cNvSpPr>
          <p:nvPr/>
        </p:nvSpPr>
        <p:spPr bwMode="auto">
          <a:xfrm rot="18424832">
            <a:off x="3714341" y="2505783"/>
            <a:ext cx="1558925" cy="928688"/>
          </a:xfrm>
          <a:prstGeom prst="curvedDownArrow">
            <a:avLst>
              <a:gd name="adj1" fmla="val 33573"/>
              <a:gd name="adj2" fmla="val 67145"/>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041" name="AutoShape 1033"/>
          <p:cNvSpPr>
            <a:spLocks noChangeArrowheads="1"/>
          </p:cNvSpPr>
          <p:nvPr/>
        </p:nvSpPr>
        <p:spPr bwMode="auto">
          <a:xfrm rot="3964822">
            <a:off x="6732177" y="2636819"/>
            <a:ext cx="1558925" cy="928687"/>
          </a:xfrm>
          <a:prstGeom prst="curvedDownArrow">
            <a:avLst>
              <a:gd name="adj1" fmla="val 33573"/>
              <a:gd name="adj2" fmla="val 67145"/>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042" name="Rectangle 1034"/>
          <p:cNvSpPr>
            <a:spLocks noChangeArrowheads="1"/>
          </p:cNvSpPr>
          <p:nvPr/>
        </p:nvSpPr>
        <p:spPr bwMode="auto">
          <a:xfrm>
            <a:off x="1071563" y="5997575"/>
            <a:ext cx="943451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76238" indent="-376238">
              <a:defRPr sz="2400">
                <a:solidFill>
                  <a:schemeClr val="tx1"/>
                </a:solidFill>
                <a:latin typeface="Times New Roman" panose="02020603050405020304" pitchFamily="18" charset="0"/>
              </a:defRPr>
            </a:lvl1pPr>
            <a:lvl2pPr marL="952500" indent="-385763">
              <a:defRPr sz="2400">
                <a:solidFill>
                  <a:schemeClr val="tx1"/>
                </a:solidFill>
                <a:latin typeface="Times New Roman" panose="02020603050405020304" pitchFamily="18" charset="0"/>
              </a:defRPr>
            </a:lvl2pPr>
            <a:lvl3pPr marL="1439863" indent="-296863">
              <a:defRPr sz="2400">
                <a:solidFill>
                  <a:schemeClr val="tx1"/>
                </a:solidFill>
                <a:latin typeface="Times New Roman" panose="02020603050405020304" pitchFamily="18" charset="0"/>
              </a:defRPr>
            </a:lvl3pPr>
            <a:lvl4pPr marL="1993900" indent="-274638">
              <a:defRPr sz="2400">
                <a:solidFill>
                  <a:schemeClr val="tx1"/>
                </a:solidFill>
                <a:latin typeface="Times New Roman" panose="02020603050405020304" pitchFamily="18" charset="0"/>
              </a:defRPr>
            </a:lvl4pPr>
            <a:lvl5pPr marL="2524125" indent="-228600">
              <a:defRPr sz="2400">
                <a:solidFill>
                  <a:schemeClr val="tx1"/>
                </a:solidFill>
                <a:latin typeface="Times New Roman" panose="02020603050405020304" pitchFamily="18" charset="0"/>
              </a:defRPr>
            </a:lvl5pPr>
            <a:lvl6pPr marL="2981325" indent="-228600" eaLnBrk="0" fontAlgn="base" hangingPunct="0">
              <a:spcBef>
                <a:spcPct val="0"/>
              </a:spcBef>
              <a:spcAft>
                <a:spcPct val="0"/>
              </a:spcAft>
              <a:defRPr sz="2400">
                <a:solidFill>
                  <a:schemeClr val="tx1"/>
                </a:solidFill>
                <a:latin typeface="Times New Roman" panose="02020603050405020304" pitchFamily="18" charset="0"/>
              </a:defRPr>
            </a:lvl6pPr>
            <a:lvl7pPr marL="3438525" indent="-228600" eaLnBrk="0" fontAlgn="base" hangingPunct="0">
              <a:spcBef>
                <a:spcPct val="0"/>
              </a:spcBef>
              <a:spcAft>
                <a:spcPct val="0"/>
              </a:spcAft>
              <a:defRPr sz="2400">
                <a:solidFill>
                  <a:schemeClr val="tx1"/>
                </a:solidFill>
                <a:latin typeface="Times New Roman" panose="02020603050405020304" pitchFamily="18" charset="0"/>
              </a:defRPr>
            </a:lvl7pPr>
            <a:lvl8pPr marL="3895725" indent="-228600" eaLnBrk="0" fontAlgn="base" hangingPunct="0">
              <a:spcBef>
                <a:spcPct val="0"/>
              </a:spcBef>
              <a:spcAft>
                <a:spcPct val="0"/>
              </a:spcAft>
              <a:defRPr sz="2400">
                <a:solidFill>
                  <a:schemeClr val="tx1"/>
                </a:solidFill>
                <a:latin typeface="Times New Roman" panose="02020603050405020304" pitchFamily="18" charset="0"/>
              </a:defRPr>
            </a:lvl8pPr>
            <a:lvl9pPr marL="4352925"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952500" marR="0" lvl="1" indent="-385763" algn="ctr"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None/>
              <a:tabLst/>
              <a:defRPr/>
            </a:pPr>
            <a:endParaRPr kumimoji="0" lang="en-GB" altLang="en-US" sz="2000" b="0" i="0" u="none" strike="noStrike" kern="1200" cap="none" spc="0" normalizeH="0" baseline="0" noProof="0">
              <a:ln>
                <a:noFill/>
              </a:ln>
              <a:solidFill>
                <a:srgbClr val="000099"/>
              </a:solidFill>
              <a:effectLst/>
              <a:uLnTx/>
              <a:uFillTx/>
              <a:latin typeface="Arial Narrow" panose="020B0606020202030204" pitchFamily="34" charset="0"/>
              <a:ea typeface="+mn-ea"/>
              <a:cs typeface="+mn-cs"/>
            </a:endParaRPr>
          </a:p>
        </p:txBody>
      </p:sp>
      <p:sp>
        <p:nvSpPr>
          <p:cNvPr id="684045" name="Text Box 1037"/>
          <p:cNvSpPr txBox="1">
            <a:spLocks noChangeArrowheads="1"/>
          </p:cNvSpPr>
          <p:nvPr/>
        </p:nvSpPr>
        <p:spPr bwMode="auto">
          <a:xfrm>
            <a:off x="797489" y="2741831"/>
            <a:ext cx="219392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a:ln>
                  <a:noFill/>
                </a:ln>
                <a:effectLst/>
                <a:uLnTx/>
                <a:uFillTx/>
                <a:latin typeface="Arial" panose="020B0604020202020204" pitchFamily="34" charset="0"/>
                <a:cs typeface="Arial" panose="020B0604020202020204" pitchFamily="34" charset="0"/>
              </a:rPr>
              <a:t>We can be disappointed by the results we achieve for ourselves and others – thus continuing our belief about the situation being difficult</a:t>
            </a:r>
          </a:p>
        </p:txBody>
      </p:sp>
      <p:sp>
        <p:nvSpPr>
          <p:cNvPr id="684046" name="Text Box 1038"/>
          <p:cNvSpPr txBox="1">
            <a:spLocks noChangeArrowheads="1"/>
          </p:cNvSpPr>
          <p:nvPr/>
        </p:nvSpPr>
        <p:spPr bwMode="auto">
          <a:xfrm>
            <a:off x="8414359" y="4146928"/>
            <a:ext cx="201351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a:ln>
                  <a:noFill/>
                </a:ln>
                <a:effectLst/>
                <a:uLnTx/>
                <a:uFillTx/>
                <a:latin typeface="Arial" panose="020B0604020202020204" pitchFamily="34" charset="0"/>
                <a:cs typeface="Arial" panose="020B0604020202020204" pitchFamily="34" charset="0"/>
              </a:rPr>
              <a:t>We can easily get caught up by what is difficult for us and forget about others and what’s important for them</a:t>
            </a:r>
          </a:p>
        </p:txBody>
      </p:sp>
      <p:sp>
        <p:nvSpPr>
          <p:cNvPr id="684047" name="Text Box 1039"/>
          <p:cNvSpPr txBox="1">
            <a:spLocks noChangeArrowheads="1"/>
          </p:cNvSpPr>
          <p:nvPr/>
        </p:nvSpPr>
        <p:spPr bwMode="auto">
          <a:xfrm>
            <a:off x="8414359" y="1968501"/>
            <a:ext cx="201351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a:ln>
                  <a:noFill/>
                </a:ln>
                <a:effectLst/>
                <a:uLnTx/>
                <a:uFillTx/>
                <a:latin typeface="Arial" panose="020B0604020202020204" pitchFamily="34" charset="0"/>
                <a:cs typeface="Arial" panose="020B0604020202020204" pitchFamily="34" charset="0"/>
              </a:rPr>
              <a:t>Our beliefs can have a huge impact on our confidence and skills in a situation we perceive to be difficult</a:t>
            </a:r>
          </a:p>
        </p:txBody>
      </p:sp>
      <p:sp>
        <p:nvSpPr>
          <p:cNvPr id="684048" name="Rectangle 1040"/>
          <p:cNvSpPr>
            <a:spLocks noChangeArrowheads="1"/>
          </p:cNvSpPr>
          <p:nvPr/>
        </p:nvSpPr>
        <p:spPr bwMode="auto">
          <a:xfrm>
            <a:off x="714377" y="2671763"/>
            <a:ext cx="2329028" cy="1930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049" name="Rectangle 1041"/>
          <p:cNvSpPr>
            <a:spLocks noChangeArrowheads="1"/>
          </p:cNvSpPr>
          <p:nvPr/>
        </p:nvSpPr>
        <p:spPr bwMode="auto">
          <a:xfrm>
            <a:off x="8345489" y="4049714"/>
            <a:ext cx="2189096" cy="1698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050" name="Rectangle 1042"/>
          <p:cNvSpPr>
            <a:spLocks noChangeArrowheads="1"/>
          </p:cNvSpPr>
          <p:nvPr/>
        </p:nvSpPr>
        <p:spPr bwMode="auto">
          <a:xfrm>
            <a:off x="8345489" y="1856799"/>
            <a:ext cx="2189096" cy="19580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051" name="Line 1043"/>
          <p:cNvSpPr>
            <a:spLocks noChangeShapeType="1"/>
          </p:cNvSpPr>
          <p:nvPr/>
        </p:nvSpPr>
        <p:spPr bwMode="auto">
          <a:xfrm>
            <a:off x="3043406" y="3675888"/>
            <a:ext cx="1013849" cy="39211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052" name="Line 1044"/>
          <p:cNvSpPr>
            <a:spLocks noChangeShapeType="1"/>
          </p:cNvSpPr>
          <p:nvPr/>
        </p:nvSpPr>
        <p:spPr bwMode="auto">
          <a:xfrm>
            <a:off x="7551249" y="4560888"/>
            <a:ext cx="794240" cy="35014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053" name="Line 1045"/>
          <p:cNvSpPr>
            <a:spLocks noChangeShapeType="1"/>
          </p:cNvSpPr>
          <p:nvPr/>
        </p:nvSpPr>
        <p:spPr bwMode="auto">
          <a:xfrm flipH="1">
            <a:off x="7004304" y="2295021"/>
            <a:ext cx="1303344" cy="1"/>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054" name="Text Box 1046"/>
          <p:cNvSpPr txBox="1">
            <a:spLocks noChangeArrowheads="1"/>
          </p:cNvSpPr>
          <p:nvPr/>
        </p:nvSpPr>
        <p:spPr bwMode="auto">
          <a:xfrm>
            <a:off x="792480" y="5164138"/>
            <a:ext cx="824093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1" i="0" u="sng"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Key Messages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altLang="en-US" sz="12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Beliefs are not static, they can change &amp; develop over time</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altLang="en-US" sz="12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Beliefs are a choice &amp; limiting beliefs limit our choice</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altLang="en-US" sz="12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Beliefs need testing &amp; challenging</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altLang="en-US" sz="12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Behaviour is driven by beliefs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altLang="en-US" sz="12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Effective long term change takes place at the beliefs level</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altLang="en-US" sz="12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Everyone has choices around their beliefs, though some are harder to confront &amp; change than others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altLang="en-US" sz="12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Everyone has beliefs</a:t>
            </a:r>
          </a:p>
        </p:txBody>
      </p:sp>
      <p:pic>
        <p:nvPicPr>
          <p:cNvPr id="2" name="Picture 1">
            <a:extLst>
              <a:ext uri="{FF2B5EF4-FFF2-40B4-BE49-F238E27FC236}">
                <a16:creationId xmlns:a16="http://schemas.microsoft.com/office/drawing/2014/main" id="{DC3E8911-BDEE-C816-5731-DC92CDD18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8950" y="5314950"/>
            <a:ext cx="1543049" cy="1543049"/>
          </a:xfrm>
          <a:prstGeom prst="rect">
            <a:avLst/>
          </a:prstGeom>
        </p:spPr>
      </p:pic>
    </p:spTree>
    <p:extLst>
      <p:ext uri="{BB962C8B-B14F-4D97-AF65-F5344CB8AC3E}">
        <p14:creationId xmlns:p14="http://schemas.microsoft.com/office/powerpoint/2010/main" val="1767152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E7B3959-9A64-AC97-22D5-9D8B639D9E17}"/>
              </a:ext>
            </a:extLst>
          </p:cNvPr>
          <p:cNvSpPr txBox="1">
            <a:spLocks/>
          </p:cNvSpPr>
          <p:nvPr/>
        </p:nvSpPr>
        <p:spPr>
          <a:xfrm>
            <a:off x="838200" y="365126"/>
            <a:ext cx="9605963" cy="10850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i="0" kern="1200">
                <a:solidFill>
                  <a:srgbClr val="500778"/>
                </a:solidFill>
                <a:latin typeface="Archivo Black" panose="020B0A03020202020B04" pitchFamily="34" charset="0"/>
                <a:ea typeface="+mj-ea"/>
                <a:cs typeface="Arial" panose="020B0604020202020204" pitchFamily="34" charset="0"/>
              </a:defRPr>
            </a:lvl1pPr>
          </a:lstStyle>
          <a:p>
            <a:r>
              <a:rPr lang="en-US" altLang="en-US" b="1">
                <a:latin typeface="Arial" panose="020B0604020202020204" pitchFamily="34" charset="0"/>
              </a:rPr>
              <a:t>Having challenging conversations</a:t>
            </a:r>
            <a:endParaRPr lang="en-GB" b="1">
              <a:latin typeface="Arial" panose="020B0604020202020204" pitchFamily="34" charset="0"/>
            </a:endParaRPr>
          </a:p>
        </p:txBody>
      </p:sp>
      <p:sp>
        <p:nvSpPr>
          <p:cNvPr id="656387" name="Rectangle 3"/>
          <p:cNvSpPr>
            <a:spLocks noChangeArrowheads="1"/>
          </p:cNvSpPr>
          <p:nvPr/>
        </p:nvSpPr>
        <p:spPr bwMode="auto">
          <a:xfrm>
            <a:off x="838200" y="1870036"/>
            <a:ext cx="10515600" cy="443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76238" indent="-376238">
              <a:defRPr sz="2400">
                <a:solidFill>
                  <a:schemeClr val="tx1"/>
                </a:solidFill>
                <a:latin typeface="Times New Roman" panose="02020603050405020304" pitchFamily="18" charset="0"/>
              </a:defRPr>
            </a:lvl1pPr>
            <a:lvl2pPr marL="952500" indent="-385763">
              <a:defRPr sz="2400">
                <a:solidFill>
                  <a:schemeClr val="tx1"/>
                </a:solidFill>
                <a:latin typeface="Times New Roman" panose="02020603050405020304" pitchFamily="18" charset="0"/>
              </a:defRPr>
            </a:lvl2pPr>
            <a:lvl3pPr marL="1439863" indent="-296863">
              <a:defRPr sz="2400">
                <a:solidFill>
                  <a:schemeClr val="tx1"/>
                </a:solidFill>
                <a:latin typeface="Times New Roman" panose="02020603050405020304" pitchFamily="18" charset="0"/>
              </a:defRPr>
            </a:lvl3pPr>
            <a:lvl4pPr marL="1993900" indent="-274638">
              <a:defRPr sz="2400">
                <a:solidFill>
                  <a:schemeClr val="tx1"/>
                </a:solidFill>
                <a:latin typeface="Times New Roman" panose="02020603050405020304" pitchFamily="18" charset="0"/>
              </a:defRPr>
            </a:lvl4pPr>
            <a:lvl5pPr marL="2524125" indent="-228600">
              <a:defRPr sz="2400">
                <a:solidFill>
                  <a:schemeClr val="tx1"/>
                </a:solidFill>
                <a:latin typeface="Times New Roman" panose="02020603050405020304" pitchFamily="18" charset="0"/>
              </a:defRPr>
            </a:lvl5pPr>
            <a:lvl6pPr marL="2981325" indent="-228600" eaLnBrk="0" fontAlgn="base" hangingPunct="0">
              <a:spcBef>
                <a:spcPct val="0"/>
              </a:spcBef>
              <a:spcAft>
                <a:spcPct val="0"/>
              </a:spcAft>
              <a:defRPr sz="2400">
                <a:solidFill>
                  <a:schemeClr val="tx1"/>
                </a:solidFill>
                <a:latin typeface="Times New Roman" panose="02020603050405020304" pitchFamily="18" charset="0"/>
              </a:defRPr>
            </a:lvl6pPr>
            <a:lvl7pPr marL="3438525" indent="-228600" eaLnBrk="0" fontAlgn="base" hangingPunct="0">
              <a:spcBef>
                <a:spcPct val="0"/>
              </a:spcBef>
              <a:spcAft>
                <a:spcPct val="0"/>
              </a:spcAft>
              <a:defRPr sz="2400">
                <a:solidFill>
                  <a:schemeClr val="tx1"/>
                </a:solidFill>
                <a:latin typeface="Times New Roman" panose="02020603050405020304" pitchFamily="18" charset="0"/>
              </a:defRPr>
            </a:lvl7pPr>
            <a:lvl8pPr marL="3895725" indent="-228600" eaLnBrk="0" fontAlgn="base" hangingPunct="0">
              <a:spcBef>
                <a:spcPct val="0"/>
              </a:spcBef>
              <a:spcAft>
                <a:spcPct val="0"/>
              </a:spcAft>
              <a:defRPr sz="2400">
                <a:solidFill>
                  <a:schemeClr val="tx1"/>
                </a:solidFill>
                <a:latin typeface="Times New Roman" panose="02020603050405020304" pitchFamily="18" charset="0"/>
              </a:defRPr>
            </a:lvl8pPr>
            <a:lvl9pPr marL="4352925"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76238" marR="0" lvl="0" indent="-376238" algn="l"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None/>
              <a:tabLst/>
              <a:defRPr/>
            </a:pPr>
            <a:r>
              <a:rPr lang="en-US" altLang="en-US">
                <a:latin typeface="Arial" panose="020B0604020202020204" pitchFamily="34" charset="0"/>
                <a:cs typeface="Arial" panose="020B0604020202020204" pitchFamily="34" charset="0"/>
              </a:rPr>
              <a:t>Preparing myself - some preliminary questions to ask yourself:</a:t>
            </a:r>
          </a:p>
          <a:p>
            <a:pPr marL="376238" marR="0" lvl="0" indent="-376238" algn="l"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None/>
              <a:tabLst/>
              <a:defRPr/>
            </a:pPr>
            <a:endParaRPr lang="en-US" altLang="en-US">
              <a:latin typeface="Arial" panose="020B0604020202020204" pitchFamily="34" charset="0"/>
              <a:cs typeface="Arial" panose="020B0604020202020204" pitchFamily="34" charset="0"/>
            </a:endParaRP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lang="en-US" altLang="en-US">
                <a:latin typeface="Arial" panose="020B0604020202020204" pitchFamily="34" charset="0"/>
                <a:cs typeface="Arial" panose="020B0604020202020204" pitchFamily="34" charset="0"/>
              </a:rPr>
              <a:t>How am I feeling going into this situation?</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lang="en-US" altLang="en-US">
                <a:latin typeface="Arial" panose="020B0604020202020204" pitchFamily="34" charset="0"/>
                <a:cs typeface="Arial" panose="020B0604020202020204" pitchFamily="34" charset="0"/>
              </a:rPr>
              <a:t>What’s my belief about this situation?</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lang="en-US" altLang="en-US">
                <a:latin typeface="Arial" panose="020B0604020202020204" pitchFamily="34" charset="0"/>
                <a:cs typeface="Arial" panose="020B0604020202020204" pitchFamily="34" charset="0"/>
              </a:rPr>
              <a:t>What do I hope to accomplish by having this conversation?</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lang="en-US" altLang="en-US">
                <a:latin typeface="Arial" panose="020B0604020202020204" pitchFamily="34" charset="0"/>
                <a:cs typeface="Arial" panose="020B0604020202020204" pitchFamily="34" charset="0"/>
              </a:rPr>
              <a:t>What values are important to me?</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lang="en-US" altLang="en-US">
                <a:latin typeface="Arial" panose="020B0604020202020204" pitchFamily="34" charset="0"/>
                <a:cs typeface="Arial" panose="020B0604020202020204" pitchFamily="34" charset="0"/>
              </a:rPr>
              <a:t>How do I want to feel at the end of the conversation?</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lang="en-US" altLang="en-US">
                <a:latin typeface="Arial" panose="020B0604020202020204" pitchFamily="34" charset="0"/>
                <a:cs typeface="Arial" panose="020B0604020202020204" pitchFamily="34" charset="0"/>
              </a:rPr>
              <a:t>How will I </a:t>
            </a:r>
            <a:r>
              <a:rPr lang="en-US" altLang="en-US" err="1">
                <a:latin typeface="Arial" panose="020B0604020202020204" pitchFamily="34" charset="0"/>
                <a:cs typeface="Arial" panose="020B0604020202020204" pitchFamily="34" charset="0"/>
              </a:rPr>
              <a:t>recognise</a:t>
            </a:r>
            <a:r>
              <a:rPr lang="en-US" altLang="en-US">
                <a:latin typeface="Arial" panose="020B0604020202020204" pitchFamily="34" charset="0"/>
                <a:cs typeface="Arial" panose="020B0604020202020204" pitchFamily="34" charset="0"/>
              </a:rPr>
              <a:t> if I am ‘triggered’?</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lang="en-US" altLang="en-US">
                <a:latin typeface="Arial" panose="020B0604020202020204" pitchFamily="34" charset="0"/>
                <a:cs typeface="Arial" panose="020B0604020202020204" pitchFamily="34" charset="0"/>
              </a:rPr>
              <a:t>What feedback do I want to give and how will I give it?</a:t>
            </a:r>
          </a:p>
          <a:p>
            <a:pPr marL="376238" marR="0" lvl="0" indent="-376238" algn="l"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None/>
              <a:tabLst/>
              <a:defRPr/>
            </a:pPr>
            <a:endParaRPr kumimoji="0" lang="en-US" altLang="en-US" sz="2000" b="0" i="0" u="none" strike="noStrike" kern="1200" cap="none" spc="0" normalizeH="0" baseline="0" noProof="0">
              <a:ln>
                <a:noFill/>
              </a:ln>
              <a:solidFill>
                <a:srgbClr val="000099"/>
              </a:solidFill>
              <a:effectLst/>
              <a:uLnTx/>
              <a:uFillTx/>
              <a:latin typeface="Arial Narrow" panose="020B0606020202030204" pitchFamily="34" charset="0"/>
              <a:ea typeface="+mn-ea"/>
              <a:cs typeface="Arial" panose="020B0604020202020204" pitchFamily="34" charset="0"/>
            </a:endParaRPr>
          </a:p>
          <a:p>
            <a:pPr marL="376238" marR="0" lvl="0" indent="-376238" algn="l"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Char char="Ö"/>
              <a:tabLst/>
              <a:defRPr/>
            </a:pPr>
            <a:endParaRPr kumimoji="0" lang="en-US" altLang="en-US" sz="2000" b="0" i="0" u="none" strike="noStrike" kern="1200" cap="none" spc="0" normalizeH="0" baseline="0" noProof="0">
              <a:ln>
                <a:noFill/>
              </a:ln>
              <a:solidFill>
                <a:srgbClr val="000099"/>
              </a:solidFill>
              <a:effectLst/>
              <a:uLnTx/>
              <a:uFillTx/>
              <a:latin typeface="Arial Narrow" panose="020B0606020202030204" pitchFamily="34" charset="0"/>
              <a:ea typeface="+mn-ea"/>
              <a:cs typeface="+mn-cs"/>
            </a:endParaRPr>
          </a:p>
          <a:p>
            <a:pPr marL="376238" marR="0" lvl="0" indent="-376238" algn="l"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Char char="Ö"/>
              <a:tabLst/>
              <a:defRPr/>
            </a:pPr>
            <a:endParaRPr kumimoji="0" lang="en-US" altLang="en-US" sz="2000" b="0" i="0" u="none" strike="noStrike" kern="1200" cap="none" spc="0" normalizeH="0" baseline="0" noProof="0">
              <a:ln>
                <a:noFill/>
              </a:ln>
              <a:solidFill>
                <a:srgbClr val="000099"/>
              </a:solidFill>
              <a:effectLst/>
              <a:uLnTx/>
              <a:uFillTx/>
              <a:latin typeface="Arial Narrow" panose="020B0606020202030204" pitchFamily="34" charset="0"/>
              <a:ea typeface="+mn-ea"/>
              <a:cs typeface="+mn-cs"/>
            </a:endParaRPr>
          </a:p>
        </p:txBody>
      </p:sp>
      <p:pic>
        <p:nvPicPr>
          <p:cNvPr id="2" name="Picture 1">
            <a:extLst>
              <a:ext uri="{FF2B5EF4-FFF2-40B4-BE49-F238E27FC236}">
                <a16:creationId xmlns:a16="http://schemas.microsoft.com/office/drawing/2014/main" id="{04FBA2A7-0956-992E-EA4B-4460E96F4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8950" y="5314950"/>
            <a:ext cx="1543049" cy="1543049"/>
          </a:xfrm>
          <a:prstGeom prst="rect">
            <a:avLst/>
          </a:prstGeom>
        </p:spPr>
      </p:pic>
    </p:spTree>
    <p:extLst>
      <p:ext uri="{BB962C8B-B14F-4D97-AF65-F5344CB8AC3E}">
        <p14:creationId xmlns:p14="http://schemas.microsoft.com/office/powerpoint/2010/main" val="3548795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1026"/>
          <p:cNvSpPr>
            <a:spLocks noGrp="1" noChangeArrowheads="1"/>
          </p:cNvSpPr>
          <p:nvPr>
            <p:ph type="title"/>
          </p:nvPr>
        </p:nvSpPr>
        <p:spPr bwMode="auto">
          <a:xfrm>
            <a:off x="786384" y="619125"/>
            <a:ext cx="9181529" cy="547688"/>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r>
              <a:rPr lang="en-GB" altLang="en-US" b="1">
                <a:latin typeface="Arial" panose="020B0604020202020204" pitchFamily="34" charset="0"/>
              </a:rPr>
              <a:t>List of Practical Hints &amp; Tips</a:t>
            </a:r>
          </a:p>
        </p:txBody>
      </p:sp>
      <p:sp>
        <p:nvSpPr>
          <p:cNvPr id="711683" name="Rectangle 1027"/>
          <p:cNvSpPr>
            <a:spLocks noChangeArrowheads="1"/>
          </p:cNvSpPr>
          <p:nvPr/>
        </p:nvSpPr>
        <p:spPr bwMode="auto">
          <a:xfrm>
            <a:off x="786384" y="1865630"/>
            <a:ext cx="10597896" cy="437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76238" indent="-376238">
              <a:defRPr sz="2400">
                <a:solidFill>
                  <a:schemeClr val="tx1"/>
                </a:solidFill>
                <a:latin typeface="Times New Roman" panose="02020603050405020304" pitchFamily="18" charset="0"/>
              </a:defRPr>
            </a:lvl1pPr>
            <a:lvl2pPr marL="952500" indent="-385763">
              <a:defRPr sz="2400">
                <a:solidFill>
                  <a:schemeClr val="tx1"/>
                </a:solidFill>
                <a:latin typeface="Times New Roman" panose="02020603050405020304" pitchFamily="18" charset="0"/>
              </a:defRPr>
            </a:lvl2pPr>
            <a:lvl3pPr marL="1439863" indent="-296863">
              <a:defRPr sz="2400">
                <a:solidFill>
                  <a:schemeClr val="tx1"/>
                </a:solidFill>
                <a:latin typeface="Times New Roman" panose="02020603050405020304" pitchFamily="18" charset="0"/>
              </a:defRPr>
            </a:lvl3pPr>
            <a:lvl4pPr marL="1993900" indent="-274638">
              <a:defRPr sz="2400">
                <a:solidFill>
                  <a:schemeClr val="tx1"/>
                </a:solidFill>
                <a:latin typeface="Times New Roman" panose="02020603050405020304" pitchFamily="18" charset="0"/>
              </a:defRPr>
            </a:lvl4pPr>
            <a:lvl5pPr marL="2524125" indent="-228600">
              <a:defRPr sz="2400">
                <a:solidFill>
                  <a:schemeClr val="tx1"/>
                </a:solidFill>
                <a:latin typeface="Times New Roman" panose="02020603050405020304" pitchFamily="18" charset="0"/>
              </a:defRPr>
            </a:lvl5pPr>
            <a:lvl6pPr marL="2981325" indent="-228600" eaLnBrk="0" fontAlgn="base" hangingPunct="0">
              <a:spcBef>
                <a:spcPct val="0"/>
              </a:spcBef>
              <a:spcAft>
                <a:spcPct val="0"/>
              </a:spcAft>
              <a:defRPr sz="2400">
                <a:solidFill>
                  <a:schemeClr val="tx1"/>
                </a:solidFill>
                <a:latin typeface="Times New Roman" panose="02020603050405020304" pitchFamily="18" charset="0"/>
              </a:defRPr>
            </a:lvl6pPr>
            <a:lvl7pPr marL="3438525" indent="-228600" eaLnBrk="0" fontAlgn="base" hangingPunct="0">
              <a:spcBef>
                <a:spcPct val="0"/>
              </a:spcBef>
              <a:spcAft>
                <a:spcPct val="0"/>
              </a:spcAft>
              <a:defRPr sz="2400">
                <a:solidFill>
                  <a:schemeClr val="tx1"/>
                </a:solidFill>
                <a:latin typeface="Times New Roman" panose="02020603050405020304" pitchFamily="18" charset="0"/>
              </a:defRPr>
            </a:lvl7pPr>
            <a:lvl8pPr marL="3895725" indent="-228600" eaLnBrk="0" fontAlgn="base" hangingPunct="0">
              <a:spcBef>
                <a:spcPct val="0"/>
              </a:spcBef>
              <a:spcAft>
                <a:spcPct val="0"/>
              </a:spcAft>
              <a:defRPr sz="2400">
                <a:solidFill>
                  <a:schemeClr val="tx1"/>
                </a:solidFill>
                <a:latin typeface="Times New Roman" panose="02020603050405020304" pitchFamily="18" charset="0"/>
              </a:defRPr>
            </a:lvl8pPr>
            <a:lvl9pPr marL="4352925"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None/>
              <a:tabLst/>
              <a:defRPr/>
            </a:pPr>
            <a:r>
              <a:rPr kumimoji="0" lang="en-US" altLang="en-US" b="0" i="0" u="none" strike="noStrike" kern="1200" cap="none" spc="0" normalizeH="0" baseline="0" noProof="0">
                <a:ln>
                  <a:noFill/>
                </a:ln>
                <a:effectLst/>
                <a:uLnTx/>
                <a:uFillTx/>
                <a:latin typeface="Arial" panose="020B0604020202020204" pitchFamily="34" charset="0"/>
                <a:cs typeface="Arial" panose="020B0604020202020204" pitchFamily="34" charset="0"/>
              </a:rPr>
              <a:t>Preparation for the individual and the outcome- some preliminary questions to ask yourself:</a:t>
            </a:r>
            <a:br>
              <a:rPr kumimoji="0" lang="en-US" altLang="en-US" b="0" i="0" u="none" strike="noStrike" kern="1200" cap="none" spc="0" normalizeH="0" baseline="0" noProof="0">
                <a:ln>
                  <a:noFill/>
                </a:ln>
                <a:effectLst/>
                <a:uLnTx/>
                <a:uFillTx/>
                <a:latin typeface="Arial" panose="020B0604020202020204" pitchFamily="34" charset="0"/>
                <a:cs typeface="Arial" panose="020B0604020202020204" pitchFamily="34" charset="0"/>
              </a:rPr>
            </a:br>
            <a:endParaRPr kumimoji="0" lang="en-US" altLang="en-US"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376238" marR="0" lvl="0" indent="-376238" algn="l" defTabSz="914400" rtl="0" eaLnBrk="1" fontAlgn="auto" latinLnBrk="0" hangingPunct="1">
              <a:lnSpc>
                <a:spcPct val="100000"/>
              </a:lnSpc>
              <a:spcBef>
                <a:spcPct val="20000"/>
              </a:spcBef>
              <a:spcAft>
                <a:spcPts val="0"/>
              </a:spcAft>
              <a:buClr>
                <a:schemeClr val="tx1"/>
              </a:buClr>
              <a:buSzTx/>
              <a:buFont typeface="Arial" panose="020B0604020202020204" pitchFamily="34" charset="0"/>
              <a:buChar char="•"/>
              <a:tabLst/>
              <a:defRPr/>
            </a:pPr>
            <a:r>
              <a:rPr kumimoji="0" lang="en-US" altLang="en-US" b="0" i="0" u="none" strike="noStrike" kern="1200" cap="none" spc="0" normalizeH="0" baseline="0" noProof="0">
                <a:ln>
                  <a:noFill/>
                </a:ln>
                <a:effectLst/>
                <a:uLnTx/>
                <a:uFillTx/>
                <a:latin typeface="Arial" panose="020B0604020202020204" pitchFamily="34" charset="0"/>
                <a:cs typeface="Arial" panose="020B0604020202020204" pitchFamily="34" charset="0"/>
              </a:rPr>
              <a:t>What’s my belief about the other person?</a:t>
            </a:r>
          </a:p>
          <a:p>
            <a:pPr marL="376238" marR="0" lvl="0" indent="-376238" algn="l" defTabSz="914400" rtl="0" eaLnBrk="1" fontAlgn="auto" latinLnBrk="0" hangingPunct="1">
              <a:lnSpc>
                <a:spcPct val="100000"/>
              </a:lnSpc>
              <a:spcBef>
                <a:spcPct val="20000"/>
              </a:spcBef>
              <a:spcAft>
                <a:spcPts val="0"/>
              </a:spcAft>
              <a:buClr>
                <a:schemeClr val="tx1"/>
              </a:buClr>
              <a:buSzTx/>
              <a:buFont typeface="Arial" panose="020B0604020202020204" pitchFamily="34" charset="0"/>
              <a:buChar char="•"/>
              <a:tabLst/>
              <a:defRPr/>
            </a:pPr>
            <a:r>
              <a:rPr kumimoji="0" lang="en-US" altLang="en-US" b="0" i="0" u="none" strike="noStrike" kern="1200" cap="none" spc="0" normalizeH="0" baseline="0" noProof="0">
                <a:ln>
                  <a:noFill/>
                </a:ln>
                <a:effectLst/>
                <a:uLnTx/>
                <a:uFillTx/>
                <a:latin typeface="Arial" panose="020B0604020202020204" pitchFamily="34" charset="0"/>
                <a:cs typeface="Arial" panose="020B0604020202020204" pitchFamily="34" charset="0"/>
              </a:rPr>
              <a:t>What’s my relationship with the individual – is it big enough?</a:t>
            </a:r>
          </a:p>
          <a:p>
            <a:pPr marL="376238" marR="0" lvl="0" indent="-376238" algn="l" defTabSz="914400" rtl="0" eaLnBrk="1" fontAlgn="auto" latinLnBrk="0" hangingPunct="1">
              <a:lnSpc>
                <a:spcPct val="100000"/>
              </a:lnSpc>
              <a:spcBef>
                <a:spcPct val="20000"/>
              </a:spcBef>
              <a:spcAft>
                <a:spcPts val="0"/>
              </a:spcAft>
              <a:buClr>
                <a:schemeClr val="tx1"/>
              </a:buClr>
              <a:buSzTx/>
              <a:buFont typeface="Arial" panose="020B0604020202020204" pitchFamily="34" charset="0"/>
              <a:buChar char="•"/>
              <a:tabLst/>
              <a:defRPr/>
            </a:pPr>
            <a:r>
              <a:rPr kumimoji="0" lang="en-US" altLang="en-US" b="0" i="0" u="none" strike="noStrike" kern="1200" cap="none" spc="0" normalizeH="0" baseline="0" noProof="0">
                <a:ln>
                  <a:noFill/>
                </a:ln>
                <a:effectLst/>
                <a:uLnTx/>
                <a:uFillTx/>
                <a:latin typeface="Arial" panose="020B0604020202020204" pitchFamily="34" charset="0"/>
                <a:cs typeface="Arial" panose="020B0604020202020204" pitchFamily="34" charset="0"/>
              </a:rPr>
              <a:t>How do I want the other person to feel?</a:t>
            </a:r>
          </a:p>
          <a:p>
            <a:pPr marL="376238" marR="0" lvl="0" indent="-376238" algn="l" defTabSz="914400" rtl="0" eaLnBrk="1" fontAlgn="auto" latinLnBrk="0" hangingPunct="1">
              <a:lnSpc>
                <a:spcPct val="100000"/>
              </a:lnSpc>
              <a:spcBef>
                <a:spcPct val="20000"/>
              </a:spcBef>
              <a:spcAft>
                <a:spcPts val="0"/>
              </a:spcAft>
              <a:buClr>
                <a:schemeClr val="tx1"/>
              </a:buClr>
              <a:buSzTx/>
              <a:buFont typeface="Arial" panose="020B0604020202020204" pitchFamily="34" charset="0"/>
              <a:buChar char="•"/>
              <a:tabLst/>
              <a:defRPr/>
            </a:pPr>
            <a:r>
              <a:rPr kumimoji="0" lang="en-US" altLang="en-US" b="0" i="0" u="none" strike="noStrike" kern="1200" cap="none" spc="0" normalizeH="0" baseline="0" noProof="0">
                <a:ln>
                  <a:noFill/>
                </a:ln>
                <a:effectLst/>
                <a:uLnTx/>
                <a:uFillTx/>
                <a:latin typeface="Arial" panose="020B0604020202020204" pitchFamily="34" charset="0"/>
                <a:cs typeface="Arial" panose="020B0604020202020204" pitchFamily="34" charset="0"/>
              </a:rPr>
              <a:t>What action do I want as a result of the conversation?</a:t>
            </a:r>
          </a:p>
          <a:p>
            <a:pPr marL="376238" marR="0" lvl="0" indent="-376238" algn="l" defTabSz="914400" rtl="0" eaLnBrk="1" fontAlgn="auto" latinLnBrk="0" hangingPunct="1">
              <a:lnSpc>
                <a:spcPct val="100000"/>
              </a:lnSpc>
              <a:spcBef>
                <a:spcPct val="20000"/>
              </a:spcBef>
              <a:spcAft>
                <a:spcPts val="0"/>
              </a:spcAft>
              <a:buClr>
                <a:schemeClr val="tx1"/>
              </a:buClr>
              <a:buSzTx/>
              <a:buFont typeface="Arial" panose="020B0604020202020204" pitchFamily="34" charset="0"/>
              <a:buChar char="•"/>
              <a:tabLst/>
              <a:defRPr/>
            </a:pPr>
            <a:r>
              <a:rPr kumimoji="0" lang="en-US" altLang="en-US" b="0" i="0" u="none" strike="noStrike" kern="1200" cap="none" spc="0" normalizeH="0" baseline="0" noProof="0">
                <a:ln>
                  <a:noFill/>
                </a:ln>
                <a:effectLst/>
                <a:uLnTx/>
                <a:uFillTx/>
                <a:latin typeface="Arial" panose="020B0604020202020204" pitchFamily="34" charset="0"/>
                <a:cs typeface="Arial" panose="020B0604020202020204" pitchFamily="34" charset="0"/>
              </a:rPr>
              <a:t>How will I work with the other person to achieve some resolution?</a:t>
            </a:r>
          </a:p>
          <a:p>
            <a:pPr marL="376238" marR="0" lvl="0" indent="-376238" algn="l"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Char char="Ö"/>
              <a:tabLst/>
              <a:defRPr/>
            </a:pPr>
            <a:endParaRPr kumimoji="0" lang="en-US" altLang="en-US" sz="2000" b="0" i="0" u="none" strike="noStrike" kern="1200" cap="none" spc="0" normalizeH="0" baseline="0" noProof="0">
              <a:ln>
                <a:noFill/>
              </a:ln>
              <a:effectLst/>
              <a:uLnTx/>
              <a:uFillTx/>
              <a:latin typeface="Arial Narrow" panose="020B0606020202030204" pitchFamily="34" charset="0"/>
              <a:ea typeface="+mn-ea"/>
              <a:cs typeface="+mn-cs"/>
            </a:endParaRPr>
          </a:p>
          <a:p>
            <a:pPr marL="376238" marR="0" lvl="0" indent="-376238" algn="l"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None/>
              <a:tabLst/>
              <a:defRPr/>
            </a:pPr>
            <a:endParaRPr kumimoji="0" lang="en-US" altLang="en-US" sz="2000" b="0" i="0" u="none" strike="noStrike" kern="1200" cap="none" spc="0" normalizeH="0" baseline="0" noProof="0">
              <a:ln>
                <a:noFill/>
              </a:ln>
              <a:effectLst/>
              <a:uLnTx/>
              <a:uFillTx/>
              <a:latin typeface="Arial Narrow" panose="020B0606020202030204" pitchFamily="34" charset="0"/>
              <a:ea typeface="+mn-ea"/>
              <a:cs typeface="+mn-cs"/>
            </a:endParaRPr>
          </a:p>
        </p:txBody>
      </p:sp>
      <p:pic>
        <p:nvPicPr>
          <p:cNvPr id="2" name="Picture 1">
            <a:extLst>
              <a:ext uri="{FF2B5EF4-FFF2-40B4-BE49-F238E27FC236}">
                <a16:creationId xmlns:a16="http://schemas.microsoft.com/office/drawing/2014/main" id="{AA9CF983-641C-5DC7-E9B9-80AEDF8DE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8950" y="5314950"/>
            <a:ext cx="1543049" cy="1543049"/>
          </a:xfrm>
          <a:prstGeom prst="rect">
            <a:avLst/>
          </a:prstGeom>
        </p:spPr>
      </p:pic>
    </p:spTree>
    <p:extLst>
      <p:ext uri="{BB962C8B-B14F-4D97-AF65-F5344CB8AC3E}">
        <p14:creationId xmlns:p14="http://schemas.microsoft.com/office/powerpoint/2010/main" val="3220333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9" name="Group 2">
            <a:extLst>
              <a:ext uri="{FF2B5EF4-FFF2-40B4-BE49-F238E27FC236}">
                <a16:creationId xmlns:a16="http://schemas.microsoft.com/office/drawing/2014/main" id="{BD105840-5A89-754C-6912-72B32535CAB0}"/>
              </a:ext>
            </a:extLst>
          </p:cNvPr>
          <p:cNvGrpSpPr>
            <a:grpSpLocks/>
          </p:cNvGrpSpPr>
          <p:nvPr/>
        </p:nvGrpSpPr>
        <p:grpSpPr bwMode="auto">
          <a:xfrm>
            <a:off x="-1" y="1655064"/>
            <a:ext cx="12192000" cy="5202936"/>
            <a:chOff x="158" y="935"/>
            <a:chExt cx="5376" cy="2976"/>
          </a:xfrm>
        </p:grpSpPr>
        <p:sp>
          <p:nvSpPr>
            <p:cNvPr id="2051" name="Rectangle 3">
              <a:extLst>
                <a:ext uri="{FF2B5EF4-FFF2-40B4-BE49-F238E27FC236}">
                  <a16:creationId xmlns:a16="http://schemas.microsoft.com/office/drawing/2014/main" id="{50B42AB0-E81B-4227-4CD6-9A7359890057}"/>
                </a:ext>
              </a:extLst>
            </p:cNvPr>
            <p:cNvSpPr>
              <a:spLocks noChangeArrowheads="1"/>
            </p:cNvSpPr>
            <p:nvPr/>
          </p:nvSpPr>
          <p:spPr bwMode="auto">
            <a:xfrm>
              <a:off x="158" y="2423"/>
              <a:ext cx="2688" cy="1488"/>
            </a:xfrm>
            <a:prstGeom prst="rect">
              <a:avLst/>
            </a:prstGeom>
            <a:gradFill rotWithShape="0">
              <a:gsLst>
                <a:gs pos="0">
                  <a:srgbClr val="FF5050"/>
                </a:gs>
                <a:gs pos="100000">
                  <a:srgbClr val="FF5050">
                    <a:gamma/>
                    <a:tint val="0"/>
                    <a:invGamma/>
                    <a:alpha val="0"/>
                  </a:srgbClr>
                </a:gs>
              </a:gsLst>
              <a:path path="rect">
                <a:fillToRect t="100000" r="10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052" name="Rectangle 4">
              <a:extLst>
                <a:ext uri="{FF2B5EF4-FFF2-40B4-BE49-F238E27FC236}">
                  <a16:creationId xmlns:a16="http://schemas.microsoft.com/office/drawing/2014/main" id="{2886DF58-260F-E084-3308-7DD90E7F2344}"/>
                </a:ext>
              </a:extLst>
            </p:cNvPr>
            <p:cNvSpPr>
              <a:spLocks noChangeArrowheads="1"/>
            </p:cNvSpPr>
            <p:nvPr/>
          </p:nvSpPr>
          <p:spPr bwMode="auto">
            <a:xfrm>
              <a:off x="2846" y="935"/>
              <a:ext cx="2688" cy="1488"/>
            </a:xfrm>
            <a:prstGeom prst="rect">
              <a:avLst/>
            </a:prstGeom>
            <a:gradFill rotWithShape="0">
              <a:gsLst>
                <a:gs pos="0">
                  <a:srgbClr val="00CC66"/>
                </a:gs>
                <a:gs pos="100000">
                  <a:srgbClr val="00CC66">
                    <a:gamma/>
                    <a:tint val="0"/>
                    <a:invGamma/>
                    <a:alpha val="0"/>
                  </a:srgbClr>
                </a:gs>
              </a:gsLst>
              <a:path path="rect">
                <a:fillToRect l="100000" b="10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053" name="Rectangle 5">
              <a:extLst>
                <a:ext uri="{FF2B5EF4-FFF2-40B4-BE49-F238E27FC236}">
                  <a16:creationId xmlns:a16="http://schemas.microsoft.com/office/drawing/2014/main" id="{0DAB3F7A-6F9C-D2A5-B886-AA05EDF9665F}"/>
                </a:ext>
              </a:extLst>
            </p:cNvPr>
            <p:cNvSpPr>
              <a:spLocks noChangeArrowheads="1"/>
            </p:cNvSpPr>
            <p:nvPr/>
          </p:nvSpPr>
          <p:spPr bwMode="auto">
            <a:xfrm>
              <a:off x="1713" y="2423"/>
              <a:ext cx="1134" cy="274"/>
            </a:xfrm>
            <a:prstGeom prst="rect">
              <a:avLst/>
            </a:prstGeom>
            <a:solidFill>
              <a:schemeClr val="bg1"/>
            </a:solidFill>
            <a:ln w="9525">
              <a:solidFill>
                <a:srgbClr val="FF33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900" b="0" i="0" u="none" strike="noStrike" kern="1200" cap="none" spc="0" normalizeH="0" baseline="0" noProof="0">
                  <a:ln>
                    <a:noFill/>
                  </a:ln>
                  <a:solidFill>
                    <a:prstClr val="black"/>
                  </a:solidFill>
                  <a:effectLst/>
                  <a:uLnTx/>
                  <a:uFillTx/>
                  <a:latin typeface="Trebuchet MS" panose="020B0603020202020204" pitchFamily="34" charset="0"/>
                  <a:ea typeface="MS PGothic" panose="020B0600070205080204" pitchFamily="34" charset="-128"/>
                  <a:cs typeface="+mn-cs"/>
                </a:rPr>
                <a:t>…</a:t>
              </a:r>
            </a:p>
          </p:txBody>
        </p:sp>
        <p:sp>
          <p:nvSpPr>
            <p:cNvPr id="2054" name="Rectangle 6">
              <a:extLst>
                <a:ext uri="{FF2B5EF4-FFF2-40B4-BE49-F238E27FC236}">
                  <a16:creationId xmlns:a16="http://schemas.microsoft.com/office/drawing/2014/main" id="{88B082F5-15CB-F467-CBE7-FC45BCB2BE3C}"/>
                </a:ext>
              </a:extLst>
            </p:cNvPr>
            <p:cNvSpPr>
              <a:spLocks noChangeArrowheads="1"/>
            </p:cNvSpPr>
            <p:nvPr/>
          </p:nvSpPr>
          <p:spPr bwMode="auto">
            <a:xfrm>
              <a:off x="2846" y="2149"/>
              <a:ext cx="1135" cy="274"/>
            </a:xfrm>
            <a:prstGeom prst="rect">
              <a:avLst/>
            </a:prstGeom>
            <a:solidFill>
              <a:schemeClr val="bg1"/>
            </a:solidFill>
            <a:ln w="9525">
              <a:solidFill>
                <a:srgbClr val="008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900" b="0" i="0" u="none" strike="noStrike" kern="1200" cap="none" spc="0" normalizeH="0" baseline="0" noProof="0">
                <a:ln>
                  <a:noFill/>
                </a:ln>
                <a:solidFill>
                  <a:prstClr val="black"/>
                </a:solidFill>
                <a:effectLst/>
                <a:uLnTx/>
                <a:uFillTx/>
                <a:latin typeface="Trebuchet MS" panose="020B0603020202020204" pitchFamily="34" charset="0"/>
                <a:ea typeface="MS PGothic" panose="020B0600070205080204" pitchFamily="34" charset="-128"/>
                <a:cs typeface="+mn-cs"/>
              </a:endParaRPr>
            </a:p>
          </p:txBody>
        </p:sp>
        <p:sp>
          <p:nvSpPr>
            <p:cNvPr id="2055" name="Line 7">
              <a:extLst>
                <a:ext uri="{FF2B5EF4-FFF2-40B4-BE49-F238E27FC236}">
                  <a16:creationId xmlns:a16="http://schemas.microsoft.com/office/drawing/2014/main" id="{975C8634-8BC5-C190-1234-6EF74980C2DE}"/>
                </a:ext>
              </a:extLst>
            </p:cNvPr>
            <p:cNvSpPr>
              <a:spLocks noChangeShapeType="1"/>
            </p:cNvSpPr>
            <p:nvPr/>
          </p:nvSpPr>
          <p:spPr bwMode="auto">
            <a:xfrm>
              <a:off x="2846" y="935"/>
              <a:ext cx="0" cy="2976"/>
            </a:xfrm>
            <a:prstGeom prst="line">
              <a:avLst/>
            </a:prstGeom>
            <a:noFill/>
            <a:ln w="15875">
              <a:solidFill>
                <a:schemeClr val="tx1"/>
              </a:solidFill>
              <a:round/>
              <a:headEnd type="triangle" w="lg" len="lg"/>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056" name="Line 8">
              <a:extLst>
                <a:ext uri="{FF2B5EF4-FFF2-40B4-BE49-F238E27FC236}">
                  <a16:creationId xmlns:a16="http://schemas.microsoft.com/office/drawing/2014/main" id="{821E925E-D61C-CA53-30D5-E1E3D01A3FEA}"/>
                </a:ext>
              </a:extLst>
            </p:cNvPr>
            <p:cNvSpPr>
              <a:spLocks noChangeShapeType="1"/>
            </p:cNvSpPr>
            <p:nvPr/>
          </p:nvSpPr>
          <p:spPr bwMode="auto">
            <a:xfrm rot="-5400000">
              <a:off x="2846" y="-265"/>
              <a:ext cx="0" cy="5376"/>
            </a:xfrm>
            <a:prstGeom prst="line">
              <a:avLst/>
            </a:prstGeom>
            <a:noFill/>
            <a:ln w="15875">
              <a:solidFill>
                <a:schemeClr val="tx1"/>
              </a:solidFill>
              <a:round/>
              <a:headEnd type="triangle" w="lg" len="lg"/>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057" name="Rectangle 9">
              <a:extLst>
                <a:ext uri="{FF2B5EF4-FFF2-40B4-BE49-F238E27FC236}">
                  <a16:creationId xmlns:a16="http://schemas.microsoft.com/office/drawing/2014/main" id="{786C3614-C4D6-9085-EBAB-5C8F9F1CC8E7}"/>
                </a:ext>
              </a:extLst>
            </p:cNvPr>
            <p:cNvSpPr>
              <a:spLocks noChangeArrowheads="1"/>
            </p:cNvSpPr>
            <p:nvPr/>
          </p:nvSpPr>
          <p:spPr bwMode="auto">
            <a:xfrm>
              <a:off x="4401" y="935"/>
              <a:ext cx="1133" cy="274"/>
            </a:xfrm>
            <a:prstGeom prst="rect">
              <a:avLst/>
            </a:prstGeom>
            <a:solidFill>
              <a:schemeClr val="bg1"/>
            </a:solidFill>
            <a:ln w="9525">
              <a:solidFill>
                <a:srgbClr val="008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900" b="0" i="0" u="none" strike="noStrike" kern="1200" cap="none" spc="0" normalizeH="0" baseline="0" noProof="0">
                <a:ln>
                  <a:noFill/>
                </a:ln>
                <a:solidFill>
                  <a:prstClr val="black"/>
                </a:solidFill>
                <a:effectLst/>
                <a:uLnTx/>
                <a:uFillTx/>
                <a:latin typeface="Trebuchet MS" panose="020B0603020202020204" pitchFamily="34" charset="0"/>
                <a:ea typeface="MS PGothic" panose="020B0600070205080204" pitchFamily="34" charset="-128"/>
                <a:cs typeface="+mn-cs"/>
              </a:endParaRPr>
            </a:p>
          </p:txBody>
        </p:sp>
        <p:sp>
          <p:nvSpPr>
            <p:cNvPr id="2058" name="Rectangle 10">
              <a:extLst>
                <a:ext uri="{FF2B5EF4-FFF2-40B4-BE49-F238E27FC236}">
                  <a16:creationId xmlns:a16="http://schemas.microsoft.com/office/drawing/2014/main" id="{BDC21824-4B1E-E2D0-1466-9FDD7A82C827}"/>
                </a:ext>
              </a:extLst>
            </p:cNvPr>
            <p:cNvSpPr>
              <a:spLocks noChangeArrowheads="1"/>
            </p:cNvSpPr>
            <p:nvPr/>
          </p:nvSpPr>
          <p:spPr bwMode="auto">
            <a:xfrm>
              <a:off x="4012" y="1238"/>
              <a:ext cx="1135" cy="274"/>
            </a:xfrm>
            <a:prstGeom prst="rect">
              <a:avLst/>
            </a:prstGeom>
            <a:solidFill>
              <a:schemeClr val="bg1"/>
            </a:solidFill>
            <a:ln w="9525">
              <a:solidFill>
                <a:srgbClr val="008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900" b="0" i="0" u="none" strike="noStrike" kern="1200" cap="none" spc="0" normalizeH="0" baseline="0" noProof="0">
                <a:ln>
                  <a:noFill/>
                </a:ln>
                <a:solidFill>
                  <a:prstClr val="black"/>
                </a:solidFill>
                <a:effectLst/>
                <a:uLnTx/>
                <a:uFillTx/>
                <a:latin typeface="Trebuchet MS" panose="020B0603020202020204" pitchFamily="34" charset="0"/>
                <a:ea typeface="MS PGothic" panose="020B0600070205080204" pitchFamily="34" charset="-128"/>
                <a:cs typeface="+mn-cs"/>
              </a:endParaRPr>
            </a:p>
          </p:txBody>
        </p:sp>
        <p:sp>
          <p:nvSpPr>
            <p:cNvPr id="2059" name="Rectangle 11">
              <a:extLst>
                <a:ext uri="{FF2B5EF4-FFF2-40B4-BE49-F238E27FC236}">
                  <a16:creationId xmlns:a16="http://schemas.microsoft.com/office/drawing/2014/main" id="{F0ECCE3F-EF10-01EB-0E3B-A71569AA9F7F}"/>
                </a:ext>
              </a:extLst>
            </p:cNvPr>
            <p:cNvSpPr>
              <a:spLocks noChangeArrowheads="1"/>
            </p:cNvSpPr>
            <p:nvPr/>
          </p:nvSpPr>
          <p:spPr bwMode="auto">
            <a:xfrm>
              <a:off x="3624" y="1542"/>
              <a:ext cx="1133" cy="274"/>
            </a:xfrm>
            <a:prstGeom prst="rect">
              <a:avLst/>
            </a:prstGeom>
            <a:solidFill>
              <a:schemeClr val="bg1"/>
            </a:solidFill>
            <a:ln w="9525">
              <a:solidFill>
                <a:srgbClr val="008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900" b="0" i="0" u="none" strike="noStrike" kern="1200" cap="none" spc="0" normalizeH="0" baseline="0" noProof="0">
                <a:ln>
                  <a:noFill/>
                </a:ln>
                <a:solidFill>
                  <a:prstClr val="black"/>
                </a:solidFill>
                <a:effectLst/>
                <a:uLnTx/>
                <a:uFillTx/>
                <a:latin typeface="Trebuchet MS" panose="020B0603020202020204" pitchFamily="34" charset="0"/>
                <a:ea typeface="MS PGothic" panose="020B0600070205080204" pitchFamily="34" charset="-128"/>
                <a:cs typeface="+mn-cs"/>
              </a:endParaRPr>
            </a:p>
          </p:txBody>
        </p:sp>
        <p:sp>
          <p:nvSpPr>
            <p:cNvPr id="2060" name="Rectangle 12">
              <a:extLst>
                <a:ext uri="{FF2B5EF4-FFF2-40B4-BE49-F238E27FC236}">
                  <a16:creationId xmlns:a16="http://schemas.microsoft.com/office/drawing/2014/main" id="{AD959711-120A-6EF4-E972-B18982019535}"/>
                </a:ext>
              </a:extLst>
            </p:cNvPr>
            <p:cNvSpPr>
              <a:spLocks noChangeArrowheads="1"/>
            </p:cNvSpPr>
            <p:nvPr/>
          </p:nvSpPr>
          <p:spPr bwMode="auto">
            <a:xfrm>
              <a:off x="3235" y="1845"/>
              <a:ext cx="1135" cy="274"/>
            </a:xfrm>
            <a:prstGeom prst="rect">
              <a:avLst/>
            </a:prstGeom>
            <a:solidFill>
              <a:schemeClr val="bg1"/>
            </a:solidFill>
            <a:ln w="9525">
              <a:solidFill>
                <a:srgbClr val="008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900" b="0" i="0" u="none" strike="noStrike" kern="1200" cap="none" spc="0" normalizeH="0" baseline="0" noProof="0">
                <a:ln>
                  <a:noFill/>
                </a:ln>
                <a:solidFill>
                  <a:prstClr val="black"/>
                </a:solidFill>
                <a:effectLst/>
                <a:uLnTx/>
                <a:uFillTx/>
                <a:latin typeface="Trebuchet MS" panose="020B0603020202020204" pitchFamily="34" charset="0"/>
                <a:ea typeface="MS PGothic" panose="020B0600070205080204" pitchFamily="34" charset="-128"/>
                <a:cs typeface="+mn-cs"/>
              </a:endParaRPr>
            </a:p>
          </p:txBody>
        </p:sp>
        <p:sp>
          <p:nvSpPr>
            <p:cNvPr id="2061" name="Rectangle 13">
              <a:extLst>
                <a:ext uri="{FF2B5EF4-FFF2-40B4-BE49-F238E27FC236}">
                  <a16:creationId xmlns:a16="http://schemas.microsoft.com/office/drawing/2014/main" id="{BBEDBB45-8C11-6CF0-35B4-81BDB3FE9ACA}"/>
                </a:ext>
              </a:extLst>
            </p:cNvPr>
            <p:cNvSpPr>
              <a:spLocks noChangeArrowheads="1"/>
            </p:cNvSpPr>
            <p:nvPr/>
          </p:nvSpPr>
          <p:spPr bwMode="auto">
            <a:xfrm>
              <a:off x="1324" y="2726"/>
              <a:ext cx="1135" cy="274"/>
            </a:xfrm>
            <a:prstGeom prst="rect">
              <a:avLst/>
            </a:prstGeom>
            <a:solidFill>
              <a:schemeClr val="bg1"/>
            </a:solidFill>
            <a:ln w="9525">
              <a:solidFill>
                <a:srgbClr val="FF33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900" b="0" i="0" u="none" strike="noStrike" kern="1200" cap="none" spc="0" normalizeH="0" baseline="0" noProof="0">
                  <a:ln>
                    <a:noFill/>
                  </a:ln>
                  <a:solidFill>
                    <a:prstClr val="black"/>
                  </a:solidFill>
                  <a:effectLst/>
                  <a:uLnTx/>
                  <a:uFillTx/>
                  <a:latin typeface="Trebuchet MS" panose="020B0603020202020204" pitchFamily="34" charset="0"/>
                  <a:ea typeface="MS PGothic" panose="020B0600070205080204" pitchFamily="34" charset="-128"/>
                  <a:cs typeface="+mn-cs"/>
                </a:rPr>
                <a:t>…</a:t>
              </a:r>
            </a:p>
          </p:txBody>
        </p:sp>
        <p:sp>
          <p:nvSpPr>
            <p:cNvPr id="2062" name="Rectangle 14">
              <a:extLst>
                <a:ext uri="{FF2B5EF4-FFF2-40B4-BE49-F238E27FC236}">
                  <a16:creationId xmlns:a16="http://schemas.microsoft.com/office/drawing/2014/main" id="{D6060189-0937-01F9-A22A-49FCED9D3B2D}"/>
                </a:ext>
              </a:extLst>
            </p:cNvPr>
            <p:cNvSpPr>
              <a:spLocks noChangeArrowheads="1"/>
            </p:cNvSpPr>
            <p:nvPr/>
          </p:nvSpPr>
          <p:spPr bwMode="auto">
            <a:xfrm>
              <a:off x="936" y="3030"/>
              <a:ext cx="1133" cy="274"/>
            </a:xfrm>
            <a:prstGeom prst="rect">
              <a:avLst/>
            </a:prstGeom>
            <a:solidFill>
              <a:schemeClr val="bg1"/>
            </a:solidFill>
            <a:ln w="9525">
              <a:solidFill>
                <a:srgbClr val="FF33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Trebuchet MS" panose="020B0603020202020204" pitchFamily="34" charset="0"/>
                  <a:ea typeface="MS PGothic" panose="020B0600070205080204" pitchFamily="34" charset="-128"/>
                  <a:cs typeface="+mn-cs"/>
                </a:rPr>
                <a:t>…</a:t>
              </a:r>
            </a:p>
          </p:txBody>
        </p:sp>
        <p:sp>
          <p:nvSpPr>
            <p:cNvPr id="2063" name="Rectangle 15">
              <a:extLst>
                <a:ext uri="{FF2B5EF4-FFF2-40B4-BE49-F238E27FC236}">
                  <a16:creationId xmlns:a16="http://schemas.microsoft.com/office/drawing/2014/main" id="{A1DD6DE7-D5BE-B9BB-C11E-79611D3D1992}"/>
                </a:ext>
              </a:extLst>
            </p:cNvPr>
            <p:cNvSpPr>
              <a:spLocks noChangeArrowheads="1"/>
            </p:cNvSpPr>
            <p:nvPr/>
          </p:nvSpPr>
          <p:spPr bwMode="auto">
            <a:xfrm>
              <a:off x="547" y="3333"/>
              <a:ext cx="1135" cy="274"/>
            </a:xfrm>
            <a:prstGeom prst="rect">
              <a:avLst/>
            </a:prstGeom>
            <a:solidFill>
              <a:schemeClr val="bg1"/>
            </a:solidFill>
            <a:ln w="9525">
              <a:solidFill>
                <a:srgbClr val="FF33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900" b="0" i="0" u="none" strike="noStrike" kern="1200" cap="none" spc="0" normalizeH="0" baseline="0" noProof="0">
                <a:ln>
                  <a:noFill/>
                </a:ln>
                <a:solidFill>
                  <a:prstClr val="black"/>
                </a:solidFill>
                <a:effectLst/>
                <a:uLnTx/>
                <a:uFillTx/>
                <a:latin typeface="Trebuchet MS" panose="020B0603020202020204" pitchFamily="34" charset="0"/>
                <a:ea typeface="MS PGothic" panose="020B0600070205080204" pitchFamily="34" charset="-128"/>
                <a:cs typeface="+mn-cs"/>
              </a:endParaRPr>
            </a:p>
          </p:txBody>
        </p:sp>
        <p:sp>
          <p:nvSpPr>
            <p:cNvPr id="2064" name="Rectangle 16">
              <a:extLst>
                <a:ext uri="{FF2B5EF4-FFF2-40B4-BE49-F238E27FC236}">
                  <a16:creationId xmlns:a16="http://schemas.microsoft.com/office/drawing/2014/main" id="{33C0F917-6BF7-78DF-5D8E-8039D2C5A8EA}"/>
                </a:ext>
              </a:extLst>
            </p:cNvPr>
            <p:cNvSpPr>
              <a:spLocks noChangeArrowheads="1"/>
            </p:cNvSpPr>
            <p:nvPr/>
          </p:nvSpPr>
          <p:spPr bwMode="auto">
            <a:xfrm>
              <a:off x="158" y="3637"/>
              <a:ext cx="1135" cy="274"/>
            </a:xfrm>
            <a:prstGeom prst="rect">
              <a:avLst/>
            </a:prstGeom>
            <a:solidFill>
              <a:schemeClr val="bg1"/>
            </a:solidFill>
            <a:ln w="9525">
              <a:solidFill>
                <a:srgbClr val="FF33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900" b="0" i="0" u="none" strike="noStrike" kern="1200" cap="none" spc="0" normalizeH="0" baseline="0" noProof="0">
                <a:ln>
                  <a:noFill/>
                </a:ln>
                <a:solidFill>
                  <a:prstClr val="black"/>
                </a:solidFill>
                <a:effectLst/>
                <a:uLnTx/>
                <a:uFillTx/>
                <a:latin typeface="Trebuchet MS" panose="020B0603020202020204" pitchFamily="34" charset="0"/>
                <a:ea typeface="MS PGothic" panose="020B0600070205080204" pitchFamily="34" charset="-128"/>
                <a:cs typeface="+mn-cs"/>
              </a:endParaRPr>
            </a:p>
          </p:txBody>
        </p:sp>
        <p:sp>
          <p:nvSpPr>
            <p:cNvPr id="2065" name="Text Box 17">
              <a:extLst>
                <a:ext uri="{FF2B5EF4-FFF2-40B4-BE49-F238E27FC236}">
                  <a16:creationId xmlns:a16="http://schemas.microsoft.com/office/drawing/2014/main" id="{619D02B8-C15B-374A-8FDC-842DE7A16D7D}"/>
                </a:ext>
              </a:extLst>
            </p:cNvPr>
            <p:cNvSpPr txBox="1">
              <a:spLocks noChangeArrowheads="1"/>
            </p:cNvSpPr>
            <p:nvPr/>
          </p:nvSpPr>
          <p:spPr bwMode="auto">
            <a:xfrm>
              <a:off x="4528" y="2424"/>
              <a:ext cx="958" cy="174"/>
            </a:xfrm>
            <a:prstGeom prst="rect">
              <a:avLst/>
            </a:prstGeom>
            <a:noFill/>
            <a:ln>
              <a:noFill/>
            </a:ln>
            <a:effectLst/>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Trebuchet MS" charset="0"/>
                  <a:ea typeface="ＭＳ Ｐゴシック" charset="0"/>
                  <a:cs typeface="+mn-cs"/>
                </a:rPr>
                <a:t>Profound</a:t>
              </a:r>
              <a:br>
                <a:rPr kumimoji="0" lang="en-GB" sz="1000" b="0" i="0" u="none" strike="noStrike" kern="1200" cap="none" spc="0" normalizeH="0" baseline="0" noProof="0">
                  <a:ln>
                    <a:noFill/>
                  </a:ln>
                  <a:solidFill>
                    <a:prstClr val="black"/>
                  </a:solidFill>
                  <a:effectLst/>
                  <a:uLnTx/>
                  <a:uFillTx/>
                  <a:latin typeface="Trebuchet MS" charset="0"/>
                  <a:ea typeface="ＭＳ Ｐゴシック" charset="0"/>
                  <a:cs typeface="+mn-cs"/>
                </a:rPr>
              </a:br>
              <a:r>
                <a:rPr kumimoji="0" lang="en-GB" sz="1000" b="0" i="0" u="none" strike="noStrike" kern="1200" cap="none" spc="0" normalizeH="0" baseline="0" noProof="0">
                  <a:ln>
                    <a:noFill/>
                  </a:ln>
                  <a:solidFill>
                    <a:prstClr val="black"/>
                  </a:solidFill>
                  <a:effectLst/>
                  <a:uLnTx/>
                  <a:uFillTx/>
                  <a:latin typeface="Trebuchet MS" charset="0"/>
                  <a:ea typeface="ＭＳ Ｐゴシック" charset="0"/>
                  <a:cs typeface="+mn-cs"/>
                </a:rPr>
                <a:t>Relationships</a:t>
              </a:r>
            </a:p>
          </p:txBody>
        </p:sp>
        <p:sp>
          <p:nvSpPr>
            <p:cNvPr id="2066" name="Text Box 18">
              <a:extLst>
                <a:ext uri="{FF2B5EF4-FFF2-40B4-BE49-F238E27FC236}">
                  <a16:creationId xmlns:a16="http://schemas.microsoft.com/office/drawing/2014/main" id="{3FF6E72B-DA08-947C-6B00-F53236BA9AB4}"/>
                </a:ext>
              </a:extLst>
            </p:cNvPr>
            <p:cNvSpPr txBox="1">
              <a:spLocks noChangeArrowheads="1"/>
            </p:cNvSpPr>
            <p:nvPr/>
          </p:nvSpPr>
          <p:spPr bwMode="auto">
            <a:xfrm>
              <a:off x="158" y="2098"/>
              <a:ext cx="962" cy="230"/>
            </a:xfrm>
            <a:prstGeom prst="rect">
              <a:avLst/>
            </a:prstGeom>
            <a:noFill/>
            <a:ln>
              <a:noFill/>
            </a:ln>
            <a:effectLst/>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Sworn</a:t>
              </a:r>
              <a:br>
                <a:rPr kumimoji="0" lang="en-GB" sz="10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b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Enemies</a:t>
              </a:r>
            </a:p>
          </p:txBody>
        </p:sp>
        <p:sp>
          <p:nvSpPr>
            <p:cNvPr id="2067" name="Text Box 19">
              <a:extLst>
                <a:ext uri="{FF2B5EF4-FFF2-40B4-BE49-F238E27FC236}">
                  <a16:creationId xmlns:a16="http://schemas.microsoft.com/office/drawing/2014/main" id="{70B9BA23-996C-0CBB-8E63-38D4BE3EE1D6}"/>
                </a:ext>
              </a:extLst>
            </p:cNvPr>
            <p:cNvSpPr txBox="1">
              <a:spLocks noChangeArrowheads="1"/>
            </p:cNvSpPr>
            <p:nvPr/>
          </p:nvSpPr>
          <p:spPr bwMode="auto">
            <a:xfrm>
              <a:off x="1839" y="983"/>
              <a:ext cx="958" cy="142"/>
            </a:xfrm>
            <a:prstGeom prst="rect">
              <a:avLst/>
            </a:prstGeom>
            <a:noFill/>
            <a:ln>
              <a:noFill/>
            </a:ln>
            <a:effectLst/>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Breakthrough</a:t>
              </a:r>
            </a:p>
          </p:txBody>
        </p:sp>
        <p:sp>
          <p:nvSpPr>
            <p:cNvPr id="2068" name="Text Box 20">
              <a:extLst>
                <a:ext uri="{FF2B5EF4-FFF2-40B4-BE49-F238E27FC236}">
                  <a16:creationId xmlns:a16="http://schemas.microsoft.com/office/drawing/2014/main" id="{0BDC9C10-AB94-85E9-6E0B-962851AF7BDD}"/>
                </a:ext>
              </a:extLst>
            </p:cNvPr>
            <p:cNvSpPr txBox="1">
              <a:spLocks noChangeArrowheads="1"/>
            </p:cNvSpPr>
            <p:nvPr/>
          </p:nvSpPr>
          <p:spPr bwMode="auto">
            <a:xfrm>
              <a:off x="2847" y="3673"/>
              <a:ext cx="962" cy="142"/>
            </a:xfrm>
            <a:prstGeom prst="rect">
              <a:avLst/>
            </a:prstGeom>
            <a:noFill/>
            <a:ln>
              <a:noFill/>
            </a:ln>
            <a:effectLst/>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Breakdown</a:t>
              </a:r>
            </a:p>
          </p:txBody>
        </p:sp>
      </p:grpSp>
      <p:sp>
        <p:nvSpPr>
          <p:cNvPr id="2069" name="Text Box 21">
            <a:extLst>
              <a:ext uri="{FF2B5EF4-FFF2-40B4-BE49-F238E27FC236}">
                <a16:creationId xmlns:a16="http://schemas.microsoft.com/office/drawing/2014/main" id="{0243D701-54BD-8380-E0D2-328831324539}"/>
              </a:ext>
            </a:extLst>
          </p:cNvPr>
          <p:cNvSpPr txBox="1">
            <a:spLocks noChangeArrowheads="1"/>
          </p:cNvSpPr>
          <p:nvPr/>
        </p:nvSpPr>
        <p:spPr bwMode="auto">
          <a:xfrm>
            <a:off x="197726" y="6477561"/>
            <a:ext cx="217856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Arial" charset="0"/>
                <a:ea typeface="ＭＳ Ｐゴシック" charset="0"/>
                <a:cs typeface="+mn-cs"/>
              </a:rPr>
              <a:t>Is working at your downfall</a:t>
            </a:r>
          </a:p>
        </p:txBody>
      </p:sp>
      <p:sp>
        <p:nvSpPr>
          <p:cNvPr id="2070" name="Text Box 22">
            <a:extLst>
              <a:ext uri="{FF2B5EF4-FFF2-40B4-BE49-F238E27FC236}">
                <a16:creationId xmlns:a16="http://schemas.microsoft.com/office/drawing/2014/main" id="{B5BB7E2D-7442-48E7-54A9-7E0082E0A68F}"/>
              </a:ext>
            </a:extLst>
          </p:cNvPr>
          <p:cNvSpPr txBox="1">
            <a:spLocks noChangeArrowheads="1"/>
          </p:cNvSpPr>
          <p:nvPr/>
        </p:nvSpPr>
        <p:spPr bwMode="auto">
          <a:xfrm>
            <a:off x="1015068" y="5979401"/>
            <a:ext cx="161451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Arial" charset="0"/>
                <a:ea typeface="ＭＳ Ｐゴシック" charset="0"/>
                <a:cs typeface="+mn-cs"/>
              </a:rPr>
              <a:t>Misrepresents you</a:t>
            </a:r>
          </a:p>
        </p:txBody>
      </p:sp>
      <p:sp>
        <p:nvSpPr>
          <p:cNvPr id="2071" name="Text Box 23">
            <a:extLst>
              <a:ext uri="{FF2B5EF4-FFF2-40B4-BE49-F238E27FC236}">
                <a16:creationId xmlns:a16="http://schemas.microsoft.com/office/drawing/2014/main" id="{CA618EE1-1A54-965D-C316-C5E399F9FEFB}"/>
              </a:ext>
            </a:extLst>
          </p:cNvPr>
          <p:cNvSpPr txBox="1">
            <a:spLocks noChangeArrowheads="1"/>
          </p:cNvSpPr>
          <p:nvPr/>
        </p:nvSpPr>
        <p:spPr bwMode="auto">
          <a:xfrm>
            <a:off x="1905213" y="5338252"/>
            <a:ext cx="2194167" cy="457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Arial" charset="0"/>
                <a:ea typeface="ＭＳ Ｐゴシック" charset="0"/>
                <a:cs typeface="+mn-cs"/>
              </a:rPr>
              <a:t>Works at blocking what you are doing</a:t>
            </a:r>
          </a:p>
        </p:txBody>
      </p:sp>
      <p:sp>
        <p:nvSpPr>
          <p:cNvPr id="2072" name="Text Box 24">
            <a:extLst>
              <a:ext uri="{FF2B5EF4-FFF2-40B4-BE49-F238E27FC236}">
                <a16:creationId xmlns:a16="http://schemas.microsoft.com/office/drawing/2014/main" id="{1A8EA144-4DC4-C3E8-68A6-2D2243C62CFA}"/>
              </a:ext>
            </a:extLst>
          </p:cNvPr>
          <p:cNvSpPr txBox="1">
            <a:spLocks noChangeArrowheads="1"/>
          </p:cNvSpPr>
          <p:nvPr/>
        </p:nvSpPr>
        <p:spPr bwMode="auto">
          <a:xfrm>
            <a:off x="2822840" y="4887283"/>
            <a:ext cx="2178033" cy="276999"/>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Arial" charset="0"/>
                <a:ea typeface="ＭＳ Ｐゴシック" charset="0"/>
                <a:cs typeface="+mn-cs"/>
              </a:rPr>
              <a:t>Does not value your advice</a:t>
            </a:r>
          </a:p>
        </p:txBody>
      </p:sp>
      <p:sp>
        <p:nvSpPr>
          <p:cNvPr id="2073" name="Text Box 25">
            <a:extLst>
              <a:ext uri="{FF2B5EF4-FFF2-40B4-BE49-F238E27FC236}">
                <a16:creationId xmlns:a16="http://schemas.microsoft.com/office/drawing/2014/main" id="{0D1688CB-5E3B-FFA4-37C8-EF3BF684ADBC}"/>
              </a:ext>
            </a:extLst>
          </p:cNvPr>
          <p:cNvSpPr txBox="1">
            <a:spLocks noChangeArrowheads="1"/>
          </p:cNvSpPr>
          <p:nvPr/>
        </p:nvSpPr>
        <p:spPr bwMode="auto">
          <a:xfrm>
            <a:off x="3637301" y="4267449"/>
            <a:ext cx="2167151" cy="457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Arial" charset="0"/>
                <a:ea typeface="ＭＳ Ｐゴシック" charset="0"/>
                <a:cs typeface="+mn-cs"/>
              </a:rPr>
              <a:t>Will not receive information from you</a:t>
            </a:r>
          </a:p>
        </p:txBody>
      </p:sp>
      <p:sp>
        <p:nvSpPr>
          <p:cNvPr id="2074" name="Text Box 26">
            <a:extLst>
              <a:ext uri="{FF2B5EF4-FFF2-40B4-BE49-F238E27FC236}">
                <a16:creationId xmlns:a16="http://schemas.microsoft.com/office/drawing/2014/main" id="{E068A37A-3940-FD28-DF84-F5F70A51B9AE}"/>
              </a:ext>
            </a:extLst>
          </p:cNvPr>
          <p:cNvSpPr txBox="1">
            <a:spLocks noChangeArrowheads="1"/>
          </p:cNvSpPr>
          <p:nvPr/>
        </p:nvSpPr>
        <p:spPr bwMode="auto">
          <a:xfrm>
            <a:off x="6123248" y="3882343"/>
            <a:ext cx="2519520" cy="276999"/>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Arial" charset="0"/>
                <a:ea typeface="ＭＳ Ｐゴシック" charset="0"/>
                <a:cs typeface="+mn-cs"/>
              </a:rPr>
              <a:t>Will receive information from you</a:t>
            </a:r>
          </a:p>
        </p:txBody>
      </p:sp>
      <p:sp>
        <p:nvSpPr>
          <p:cNvPr id="2075" name="Text Box 27">
            <a:extLst>
              <a:ext uri="{FF2B5EF4-FFF2-40B4-BE49-F238E27FC236}">
                <a16:creationId xmlns:a16="http://schemas.microsoft.com/office/drawing/2014/main" id="{6A396C60-EC60-0072-C5AC-91A2F6EAAF2D}"/>
              </a:ext>
            </a:extLst>
          </p:cNvPr>
          <p:cNvSpPr txBox="1">
            <a:spLocks noChangeArrowheads="1"/>
          </p:cNvSpPr>
          <p:nvPr/>
        </p:nvSpPr>
        <p:spPr bwMode="auto">
          <a:xfrm>
            <a:off x="7075855" y="3354180"/>
            <a:ext cx="2277204" cy="276999"/>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Arial" charset="0"/>
                <a:ea typeface="ＭＳ Ｐゴシック" charset="0"/>
                <a:cs typeface="+mn-cs"/>
              </a:rPr>
              <a:t>Willing to be advised by you</a:t>
            </a:r>
          </a:p>
        </p:txBody>
      </p:sp>
      <p:sp>
        <p:nvSpPr>
          <p:cNvPr id="2077" name="Text Box 29">
            <a:extLst>
              <a:ext uri="{FF2B5EF4-FFF2-40B4-BE49-F238E27FC236}">
                <a16:creationId xmlns:a16="http://schemas.microsoft.com/office/drawing/2014/main" id="{B7ECCD13-F48E-5B9C-62DF-6C7BA41FAFBE}"/>
              </a:ext>
            </a:extLst>
          </p:cNvPr>
          <p:cNvSpPr txBox="1">
            <a:spLocks noChangeArrowheads="1"/>
          </p:cNvSpPr>
          <p:nvPr/>
        </p:nvSpPr>
        <p:spPr bwMode="auto">
          <a:xfrm>
            <a:off x="8776611" y="2299036"/>
            <a:ext cx="2437489" cy="276999"/>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Arial" charset="0"/>
                <a:ea typeface="ＭＳ Ｐゴシック" charset="0"/>
                <a:cs typeface="+mn-cs"/>
              </a:rPr>
              <a:t>Willing to be respresented by you</a:t>
            </a:r>
          </a:p>
        </p:txBody>
      </p:sp>
      <p:sp>
        <p:nvSpPr>
          <p:cNvPr id="2078" name="Text Box 30">
            <a:extLst>
              <a:ext uri="{FF2B5EF4-FFF2-40B4-BE49-F238E27FC236}">
                <a16:creationId xmlns:a16="http://schemas.microsoft.com/office/drawing/2014/main" id="{F778384B-9F8D-E434-CD34-D42028437489}"/>
              </a:ext>
            </a:extLst>
          </p:cNvPr>
          <p:cNvSpPr txBox="1">
            <a:spLocks noChangeArrowheads="1"/>
          </p:cNvSpPr>
          <p:nvPr/>
        </p:nvSpPr>
        <p:spPr bwMode="auto">
          <a:xfrm>
            <a:off x="9689098" y="1780558"/>
            <a:ext cx="2436317" cy="276999"/>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Arial" charset="0"/>
                <a:ea typeface="ＭＳ Ｐゴシック" charset="0"/>
                <a:cs typeface="+mn-cs"/>
              </a:rPr>
              <a:t>Willing to be coached by you</a:t>
            </a:r>
          </a:p>
        </p:txBody>
      </p:sp>
      <p:sp>
        <p:nvSpPr>
          <p:cNvPr id="2076" name="Text Box 28">
            <a:extLst>
              <a:ext uri="{FF2B5EF4-FFF2-40B4-BE49-F238E27FC236}">
                <a16:creationId xmlns:a16="http://schemas.microsoft.com/office/drawing/2014/main" id="{2B4402EF-FB05-ECD0-7DF7-CE2FE95D5B59}"/>
              </a:ext>
            </a:extLst>
          </p:cNvPr>
          <p:cNvSpPr txBox="1">
            <a:spLocks noChangeArrowheads="1"/>
          </p:cNvSpPr>
          <p:nvPr/>
        </p:nvSpPr>
        <p:spPr bwMode="auto">
          <a:xfrm>
            <a:off x="7919543" y="2841776"/>
            <a:ext cx="2448912" cy="276999"/>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Arial" charset="0"/>
                <a:ea typeface="ＭＳ Ｐゴシック" charset="0"/>
                <a:cs typeface="+mn-cs"/>
              </a:rPr>
              <a:t>Willing to co-invent with you</a:t>
            </a:r>
          </a:p>
        </p:txBody>
      </p:sp>
      <p:sp>
        <p:nvSpPr>
          <p:cNvPr id="2079" name="Oval 31">
            <a:extLst>
              <a:ext uri="{FF2B5EF4-FFF2-40B4-BE49-F238E27FC236}">
                <a16:creationId xmlns:a16="http://schemas.microsoft.com/office/drawing/2014/main" id="{FC6DEC9E-5311-742F-2689-3B58BF01AF52}"/>
              </a:ext>
            </a:extLst>
          </p:cNvPr>
          <p:cNvSpPr>
            <a:spLocks noChangeArrowheads="1"/>
          </p:cNvSpPr>
          <p:nvPr/>
        </p:nvSpPr>
        <p:spPr bwMode="auto">
          <a:xfrm>
            <a:off x="9622516" y="1287774"/>
            <a:ext cx="626905" cy="290127"/>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Arial" charset="0"/>
                <a:ea typeface="ＭＳ Ｐゴシック" charset="0"/>
                <a:cs typeface="+mn-cs"/>
              </a:rPr>
              <a:t>10</a:t>
            </a:r>
            <a:endParaRPr kumimoji="0" lang="nl-NL" sz="18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080" name="Oval 32">
            <a:extLst>
              <a:ext uri="{FF2B5EF4-FFF2-40B4-BE49-F238E27FC236}">
                <a16:creationId xmlns:a16="http://schemas.microsoft.com/office/drawing/2014/main" id="{21146171-E71D-7ACA-5648-F1103F7433A4}"/>
              </a:ext>
            </a:extLst>
          </p:cNvPr>
          <p:cNvSpPr>
            <a:spLocks noChangeArrowheads="1"/>
          </p:cNvSpPr>
          <p:nvPr/>
        </p:nvSpPr>
        <p:spPr bwMode="auto">
          <a:xfrm>
            <a:off x="8727247" y="1818131"/>
            <a:ext cx="626905" cy="290127"/>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Arial" charset="0"/>
                <a:ea typeface="ＭＳ Ｐゴシック" charset="0"/>
                <a:cs typeface="+mn-cs"/>
              </a:rPr>
              <a:t>9</a:t>
            </a:r>
            <a:endParaRPr kumimoji="0" lang="nl-NL" sz="18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081" name="Oval 33">
            <a:extLst>
              <a:ext uri="{FF2B5EF4-FFF2-40B4-BE49-F238E27FC236}">
                <a16:creationId xmlns:a16="http://schemas.microsoft.com/office/drawing/2014/main" id="{3B058006-C750-1320-8D35-72269683E8F9}"/>
              </a:ext>
            </a:extLst>
          </p:cNvPr>
          <p:cNvSpPr>
            <a:spLocks noChangeArrowheads="1"/>
          </p:cNvSpPr>
          <p:nvPr/>
        </p:nvSpPr>
        <p:spPr bwMode="auto">
          <a:xfrm>
            <a:off x="7874693" y="2317889"/>
            <a:ext cx="626905" cy="290127"/>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Arial" charset="0"/>
                <a:ea typeface="ＭＳ Ｐゴシック" charset="0"/>
                <a:cs typeface="+mn-cs"/>
              </a:rPr>
              <a:t>8</a:t>
            </a:r>
            <a:endParaRPr kumimoji="0" lang="nl-NL" sz="18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082" name="Oval 34">
            <a:extLst>
              <a:ext uri="{FF2B5EF4-FFF2-40B4-BE49-F238E27FC236}">
                <a16:creationId xmlns:a16="http://schemas.microsoft.com/office/drawing/2014/main" id="{CDC8A83E-5A99-A69A-CE46-2C5AA9F2A4A9}"/>
              </a:ext>
            </a:extLst>
          </p:cNvPr>
          <p:cNvSpPr>
            <a:spLocks noChangeArrowheads="1"/>
          </p:cNvSpPr>
          <p:nvPr/>
        </p:nvSpPr>
        <p:spPr bwMode="auto">
          <a:xfrm>
            <a:off x="6973661" y="2903165"/>
            <a:ext cx="626905" cy="290127"/>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Arial" charset="0"/>
                <a:ea typeface="ＭＳ Ｐゴシック" charset="0"/>
                <a:cs typeface="+mn-cs"/>
              </a:rPr>
              <a:t>7</a:t>
            </a:r>
            <a:endParaRPr kumimoji="0" lang="nl-NL" sz="18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083" name="Oval 35">
            <a:extLst>
              <a:ext uri="{FF2B5EF4-FFF2-40B4-BE49-F238E27FC236}">
                <a16:creationId xmlns:a16="http://schemas.microsoft.com/office/drawing/2014/main" id="{833FFF12-F41F-6467-FB1A-99469927E26D}"/>
              </a:ext>
            </a:extLst>
          </p:cNvPr>
          <p:cNvSpPr>
            <a:spLocks noChangeArrowheads="1"/>
          </p:cNvSpPr>
          <p:nvPr/>
        </p:nvSpPr>
        <p:spPr bwMode="auto">
          <a:xfrm>
            <a:off x="6161994" y="3413903"/>
            <a:ext cx="626905" cy="290127"/>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Arial" charset="0"/>
                <a:ea typeface="ＭＳ Ｐゴシック" charset="0"/>
                <a:cs typeface="+mn-cs"/>
              </a:rPr>
              <a:t>6</a:t>
            </a:r>
            <a:endParaRPr kumimoji="0" lang="nl-NL" sz="18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084" name="Oval 36">
            <a:extLst>
              <a:ext uri="{FF2B5EF4-FFF2-40B4-BE49-F238E27FC236}">
                <a16:creationId xmlns:a16="http://schemas.microsoft.com/office/drawing/2014/main" id="{18FDBEB7-821C-B34A-B344-EF4F08EB71BA}"/>
              </a:ext>
            </a:extLst>
          </p:cNvPr>
          <p:cNvSpPr>
            <a:spLocks noChangeArrowheads="1"/>
          </p:cNvSpPr>
          <p:nvPr/>
        </p:nvSpPr>
        <p:spPr bwMode="auto">
          <a:xfrm>
            <a:off x="58178" y="6036391"/>
            <a:ext cx="626905" cy="290127"/>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Arial" charset="0"/>
                <a:ea typeface="ＭＳ Ｐゴシック" charset="0"/>
                <a:cs typeface="+mn-cs"/>
              </a:rPr>
              <a:t>1</a:t>
            </a:r>
            <a:endParaRPr kumimoji="0" lang="nl-NL" sz="18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085" name="Oval 37">
            <a:extLst>
              <a:ext uri="{FF2B5EF4-FFF2-40B4-BE49-F238E27FC236}">
                <a16:creationId xmlns:a16="http://schemas.microsoft.com/office/drawing/2014/main" id="{06907EF2-EA55-542C-B052-8B8EEC2E05B4}"/>
              </a:ext>
            </a:extLst>
          </p:cNvPr>
          <p:cNvSpPr>
            <a:spLocks noChangeArrowheads="1"/>
          </p:cNvSpPr>
          <p:nvPr/>
        </p:nvSpPr>
        <p:spPr bwMode="auto">
          <a:xfrm>
            <a:off x="1025384" y="5484878"/>
            <a:ext cx="626905" cy="290127"/>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Arial" charset="0"/>
                <a:ea typeface="ＭＳ Ｐゴシック" charset="0"/>
                <a:cs typeface="+mn-cs"/>
              </a:rPr>
              <a:t>2</a:t>
            </a:r>
            <a:endParaRPr kumimoji="0" lang="nl-NL" sz="18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086" name="Oval 38">
            <a:extLst>
              <a:ext uri="{FF2B5EF4-FFF2-40B4-BE49-F238E27FC236}">
                <a16:creationId xmlns:a16="http://schemas.microsoft.com/office/drawing/2014/main" id="{DF86E8B0-06C7-7118-E1AC-CC633C1592CC}"/>
              </a:ext>
            </a:extLst>
          </p:cNvPr>
          <p:cNvSpPr>
            <a:spLocks noChangeArrowheads="1"/>
          </p:cNvSpPr>
          <p:nvPr/>
        </p:nvSpPr>
        <p:spPr bwMode="auto">
          <a:xfrm>
            <a:off x="1862853" y="4916723"/>
            <a:ext cx="626905" cy="290127"/>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Arial" charset="0"/>
                <a:ea typeface="ＭＳ Ｐゴシック" charset="0"/>
                <a:cs typeface="+mn-cs"/>
              </a:rPr>
              <a:t>3</a:t>
            </a:r>
            <a:endParaRPr kumimoji="0" lang="nl-NL" sz="18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087" name="Oval 39">
            <a:extLst>
              <a:ext uri="{FF2B5EF4-FFF2-40B4-BE49-F238E27FC236}">
                <a16:creationId xmlns:a16="http://schemas.microsoft.com/office/drawing/2014/main" id="{90BAA0FB-BC82-3B74-D6ED-1C0916D7D836}"/>
              </a:ext>
            </a:extLst>
          </p:cNvPr>
          <p:cNvSpPr>
            <a:spLocks noChangeArrowheads="1"/>
          </p:cNvSpPr>
          <p:nvPr/>
        </p:nvSpPr>
        <p:spPr bwMode="auto">
          <a:xfrm>
            <a:off x="2745050" y="4417420"/>
            <a:ext cx="626905" cy="290127"/>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Arial" charset="0"/>
                <a:ea typeface="ＭＳ Ｐゴシック" charset="0"/>
                <a:cs typeface="+mn-cs"/>
              </a:rPr>
              <a:t>4</a:t>
            </a:r>
            <a:endParaRPr kumimoji="0" lang="nl-NL" sz="18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088" name="Oval 40">
            <a:extLst>
              <a:ext uri="{FF2B5EF4-FFF2-40B4-BE49-F238E27FC236}">
                <a16:creationId xmlns:a16="http://schemas.microsoft.com/office/drawing/2014/main" id="{B540472B-DF34-B1C7-6593-8938983591FB}"/>
              </a:ext>
            </a:extLst>
          </p:cNvPr>
          <p:cNvSpPr>
            <a:spLocks noChangeArrowheads="1"/>
          </p:cNvSpPr>
          <p:nvPr/>
        </p:nvSpPr>
        <p:spPr bwMode="auto">
          <a:xfrm>
            <a:off x="3581316" y="3883475"/>
            <a:ext cx="626905" cy="290127"/>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Arial" charset="0"/>
                <a:ea typeface="ＭＳ Ｐゴシック" charset="0"/>
                <a:cs typeface="+mn-cs"/>
              </a:rPr>
              <a:t>5</a:t>
            </a:r>
            <a:endParaRPr kumimoji="0" lang="nl-NL" sz="18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 name="TextBox 1">
            <a:extLst>
              <a:ext uri="{FF2B5EF4-FFF2-40B4-BE49-F238E27FC236}">
                <a16:creationId xmlns:a16="http://schemas.microsoft.com/office/drawing/2014/main" id="{7056C9A6-AE74-C5AA-DC01-C5A9E19EF4ED}"/>
              </a:ext>
            </a:extLst>
          </p:cNvPr>
          <p:cNvSpPr txBox="1"/>
          <p:nvPr/>
        </p:nvSpPr>
        <p:spPr>
          <a:xfrm>
            <a:off x="786384" y="185179"/>
            <a:ext cx="914806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a:solidFill>
                  <a:srgbClr val="500778"/>
                </a:solidFill>
                <a:latin typeface="Arial" panose="020B0604020202020204" pitchFamily="34" charset="0"/>
                <a:cs typeface="Arial" panose="020B0604020202020204" pitchFamily="34" charset="0"/>
              </a:rPr>
              <a:t>Calibrating your relationship with the other party</a:t>
            </a:r>
          </a:p>
        </p:txBody>
      </p:sp>
      <p:pic>
        <p:nvPicPr>
          <p:cNvPr id="3" name="Picture 2">
            <a:extLst>
              <a:ext uri="{FF2B5EF4-FFF2-40B4-BE49-F238E27FC236}">
                <a16:creationId xmlns:a16="http://schemas.microsoft.com/office/drawing/2014/main" id="{48626259-34ED-AAD7-5605-73522BBCC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8950" y="5314950"/>
            <a:ext cx="1543049" cy="154304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at a podium&#10;&#10;Description automatically generated">
            <a:extLst>
              <a:ext uri="{FF2B5EF4-FFF2-40B4-BE49-F238E27FC236}">
                <a16:creationId xmlns:a16="http://schemas.microsoft.com/office/drawing/2014/main" id="{09EA116A-2141-8B8A-8FEC-0E666A59DDF6}"/>
              </a:ext>
            </a:extLst>
          </p:cNvPr>
          <p:cNvPicPr>
            <a:picLocks noChangeAspect="1"/>
          </p:cNvPicPr>
          <p:nvPr/>
        </p:nvPicPr>
        <p:blipFill>
          <a:blip r:embed="rId3">
            <a:extLst>
              <a:ext uri="{28A0092B-C50C-407E-A947-70E740481C1C}">
                <a14:useLocalDpi xmlns:a14="http://schemas.microsoft.com/office/drawing/2010/main" val="0"/>
              </a:ext>
            </a:extLst>
          </a:blip>
          <a:srcRect r="50379"/>
          <a:stretch/>
        </p:blipFill>
        <p:spPr>
          <a:xfrm>
            <a:off x="0" y="0"/>
            <a:ext cx="5100480" cy="6858000"/>
          </a:xfrm>
          <a:prstGeom prst="rect">
            <a:avLst/>
          </a:prstGeom>
        </p:spPr>
      </p:pic>
      <p:sp>
        <p:nvSpPr>
          <p:cNvPr id="2" name="Title 1">
            <a:extLst>
              <a:ext uri="{FF2B5EF4-FFF2-40B4-BE49-F238E27FC236}">
                <a16:creationId xmlns:a16="http://schemas.microsoft.com/office/drawing/2014/main" id="{C63B6965-04A7-E097-8F25-D262FFFB49C3}"/>
              </a:ext>
            </a:extLst>
          </p:cNvPr>
          <p:cNvSpPr>
            <a:spLocks noGrp="1"/>
          </p:cNvSpPr>
          <p:nvPr>
            <p:ph type="title"/>
          </p:nvPr>
        </p:nvSpPr>
        <p:spPr>
          <a:xfrm>
            <a:off x="5425440" y="365126"/>
            <a:ext cx="5018723" cy="1085054"/>
          </a:xfrm>
        </p:spPr>
        <p:txBody>
          <a:bodyPr/>
          <a:lstStyle/>
          <a:p>
            <a:r>
              <a:rPr lang="en-GB"/>
              <a:t>Session overview</a:t>
            </a:r>
          </a:p>
        </p:txBody>
      </p:sp>
      <p:sp>
        <p:nvSpPr>
          <p:cNvPr id="5" name="Content Placeholder 4">
            <a:extLst>
              <a:ext uri="{FF2B5EF4-FFF2-40B4-BE49-F238E27FC236}">
                <a16:creationId xmlns:a16="http://schemas.microsoft.com/office/drawing/2014/main" id="{64A8668A-4EA5-612A-E8CF-D550928907C6}"/>
              </a:ext>
            </a:extLst>
          </p:cNvPr>
          <p:cNvSpPr>
            <a:spLocks noGrp="1"/>
          </p:cNvSpPr>
          <p:nvPr>
            <p:ph idx="1"/>
          </p:nvPr>
        </p:nvSpPr>
        <p:spPr>
          <a:xfrm>
            <a:off x="5425440" y="1825625"/>
            <a:ext cx="5928360" cy="4351338"/>
          </a:xfrm>
        </p:spPr>
        <p:txBody>
          <a:bodyPr>
            <a:normAutofit/>
          </a:bodyPr>
          <a:lstStyle/>
          <a:p>
            <a:pPr>
              <a:lnSpc>
                <a:spcPct val="103000"/>
              </a:lnSpc>
              <a:spcBef>
                <a:spcPts val="0"/>
              </a:spcBef>
            </a:pPr>
            <a:r>
              <a:rPr lang="en-GB" sz="2000"/>
              <a:t>Clarity on what you can expect from LOCSU</a:t>
            </a:r>
          </a:p>
          <a:p>
            <a:pPr>
              <a:lnSpc>
                <a:spcPct val="103000"/>
              </a:lnSpc>
              <a:spcBef>
                <a:spcPts val="0"/>
              </a:spcBef>
            </a:pPr>
            <a:endParaRPr lang="en-GB" sz="2000"/>
          </a:p>
          <a:p>
            <a:pPr>
              <a:lnSpc>
                <a:spcPct val="103000"/>
              </a:lnSpc>
              <a:spcBef>
                <a:spcPts val="0"/>
              </a:spcBef>
            </a:pPr>
            <a:r>
              <a:rPr lang="en-GB" sz="2000"/>
              <a:t>The differences we have made already</a:t>
            </a:r>
          </a:p>
          <a:p>
            <a:pPr>
              <a:lnSpc>
                <a:spcPct val="103000"/>
              </a:lnSpc>
              <a:spcBef>
                <a:spcPts val="0"/>
              </a:spcBef>
            </a:pPr>
            <a:endParaRPr lang="en-GB" sz="2000"/>
          </a:p>
          <a:p>
            <a:pPr>
              <a:lnSpc>
                <a:spcPct val="103000"/>
              </a:lnSpc>
              <a:spcBef>
                <a:spcPts val="0"/>
              </a:spcBef>
            </a:pPr>
            <a:r>
              <a:rPr lang="en-GB" sz="2000"/>
              <a:t>The differences you will see in the future</a:t>
            </a:r>
          </a:p>
          <a:p>
            <a:pPr>
              <a:lnSpc>
                <a:spcPct val="103000"/>
              </a:lnSpc>
              <a:spcBef>
                <a:spcPts val="0"/>
              </a:spcBef>
            </a:pPr>
            <a:endParaRPr lang="en-GB" sz="2000"/>
          </a:p>
          <a:p>
            <a:pPr>
              <a:lnSpc>
                <a:spcPct val="103000"/>
              </a:lnSpc>
              <a:spcBef>
                <a:spcPts val="0"/>
              </a:spcBef>
            </a:pPr>
            <a:r>
              <a:rPr lang="en-GB" sz="2000"/>
              <a:t>How we will continue to collaborate and champion LOCs</a:t>
            </a:r>
          </a:p>
        </p:txBody>
      </p:sp>
    </p:spTree>
    <p:extLst>
      <p:ext uri="{BB962C8B-B14F-4D97-AF65-F5344CB8AC3E}">
        <p14:creationId xmlns:p14="http://schemas.microsoft.com/office/powerpoint/2010/main" val="3439055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5" name="Rectangle 3"/>
          <p:cNvSpPr>
            <a:spLocks noChangeArrowheads="1"/>
          </p:cNvSpPr>
          <p:nvPr/>
        </p:nvSpPr>
        <p:spPr bwMode="auto">
          <a:xfrm>
            <a:off x="966512" y="1985152"/>
            <a:ext cx="10378428" cy="5081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76238" indent="-376238">
              <a:defRPr sz="2400">
                <a:solidFill>
                  <a:schemeClr val="tx1"/>
                </a:solidFill>
                <a:latin typeface="Times New Roman" panose="02020603050405020304" pitchFamily="18" charset="0"/>
              </a:defRPr>
            </a:lvl1pPr>
            <a:lvl2pPr marL="952500" indent="-385763">
              <a:defRPr sz="2400">
                <a:solidFill>
                  <a:schemeClr val="tx1"/>
                </a:solidFill>
                <a:latin typeface="Times New Roman" panose="02020603050405020304" pitchFamily="18" charset="0"/>
              </a:defRPr>
            </a:lvl2pPr>
            <a:lvl3pPr marL="1439863" indent="-296863">
              <a:defRPr sz="2400">
                <a:solidFill>
                  <a:schemeClr val="tx1"/>
                </a:solidFill>
                <a:latin typeface="Times New Roman" panose="02020603050405020304" pitchFamily="18" charset="0"/>
              </a:defRPr>
            </a:lvl3pPr>
            <a:lvl4pPr marL="1993900" indent="-274638">
              <a:defRPr sz="2400">
                <a:solidFill>
                  <a:schemeClr val="tx1"/>
                </a:solidFill>
                <a:latin typeface="Times New Roman" panose="02020603050405020304" pitchFamily="18" charset="0"/>
              </a:defRPr>
            </a:lvl4pPr>
            <a:lvl5pPr marL="2524125" indent="-228600">
              <a:defRPr sz="2400">
                <a:solidFill>
                  <a:schemeClr val="tx1"/>
                </a:solidFill>
                <a:latin typeface="Times New Roman" panose="02020603050405020304" pitchFamily="18" charset="0"/>
              </a:defRPr>
            </a:lvl5pPr>
            <a:lvl6pPr marL="2981325" indent="-228600" eaLnBrk="0" fontAlgn="base" hangingPunct="0">
              <a:spcBef>
                <a:spcPct val="0"/>
              </a:spcBef>
              <a:spcAft>
                <a:spcPct val="0"/>
              </a:spcAft>
              <a:defRPr sz="2400">
                <a:solidFill>
                  <a:schemeClr val="tx1"/>
                </a:solidFill>
                <a:latin typeface="Times New Roman" panose="02020603050405020304" pitchFamily="18" charset="0"/>
              </a:defRPr>
            </a:lvl6pPr>
            <a:lvl7pPr marL="3438525" indent="-228600" eaLnBrk="0" fontAlgn="base" hangingPunct="0">
              <a:spcBef>
                <a:spcPct val="0"/>
              </a:spcBef>
              <a:spcAft>
                <a:spcPct val="0"/>
              </a:spcAft>
              <a:defRPr sz="2400">
                <a:solidFill>
                  <a:schemeClr val="tx1"/>
                </a:solidFill>
                <a:latin typeface="Times New Roman" panose="02020603050405020304" pitchFamily="18" charset="0"/>
              </a:defRPr>
            </a:lvl7pPr>
            <a:lvl8pPr marL="3895725" indent="-228600" eaLnBrk="0" fontAlgn="base" hangingPunct="0">
              <a:spcBef>
                <a:spcPct val="0"/>
              </a:spcBef>
              <a:spcAft>
                <a:spcPct val="0"/>
              </a:spcAft>
              <a:defRPr sz="2400">
                <a:solidFill>
                  <a:schemeClr val="tx1"/>
                </a:solidFill>
                <a:latin typeface="Times New Roman" panose="02020603050405020304" pitchFamily="18" charset="0"/>
              </a:defRPr>
            </a:lvl8pPr>
            <a:lvl9pPr marL="4352925"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Be clear about the facts – what’s fact/what’s story</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Be clear about the outcome you want</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Separate the </a:t>
            </a:r>
            <a:r>
              <a:rPr kumimoji="0" lang="en-US" altLang="en-US" sz="2000" b="0" i="0" u="none" strike="noStrike" kern="1200" cap="none" spc="0" normalizeH="0" baseline="0" noProof="0" err="1">
                <a:ln>
                  <a:noFill/>
                </a:ln>
                <a:effectLst/>
                <a:uLnTx/>
                <a:uFillTx/>
                <a:latin typeface="Arial" panose="020B0604020202020204" pitchFamily="34" charset="0"/>
                <a:cs typeface="Arial" panose="020B0604020202020204" pitchFamily="34" charset="0"/>
              </a:rPr>
              <a:t>behaviour</a:t>
            </a: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 from the person</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Ensure the other person is prepared and understands the reason for the conversation</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There may be an emotional response – think about your typical response to different emotions, e.g.</a:t>
            </a:r>
          </a:p>
          <a:p>
            <a:pPr marL="0" marR="0" lvl="0" indent="0" algn="l" defTabSz="914400" rtl="0" eaLnBrk="1" fontAlgn="auto" latinLnBrk="0" hangingPunct="1">
              <a:lnSpc>
                <a:spcPct val="100000"/>
              </a:lnSpc>
              <a:spcBef>
                <a:spcPct val="20000"/>
              </a:spcBef>
              <a:spcAft>
                <a:spcPts val="0"/>
              </a:spcAft>
              <a:buSzTx/>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	- anger – what’s the reaction, how do I feel?</a:t>
            </a:r>
          </a:p>
          <a:p>
            <a:pPr marL="0" marR="0" lvl="0" indent="0" algn="l" defTabSz="914400" rtl="0" eaLnBrk="1" fontAlgn="auto" latinLnBrk="0" hangingPunct="1">
              <a:lnSpc>
                <a:spcPct val="100000"/>
              </a:lnSpc>
              <a:spcBef>
                <a:spcPct val="20000"/>
              </a:spcBef>
              <a:spcAft>
                <a:spcPts val="0"/>
              </a:spcAft>
              <a:buSzTx/>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	- tears  – what’s the reaction, how do I feel?</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Rehearse the conversation with a peer if necessary</a:t>
            </a:r>
          </a:p>
          <a:p>
            <a:pPr marL="376238" marR="0" lvl="0" indent="-376238" algn="l"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Char char="Ö"/>
              <a:tabLst/>
              <a:defRPr/>
            </a:pPr>
            <a:endParaRPr kumimoji="0" lang="en-US" altLang="en-US" sz="2000" b="0" i="0" u="none" strike="noStrike" kern="1200" cap="none" spc="0" normalizeH="0" baseline="0" noProof="0">
              <a:ln>
                <a:noFill/>
              </a:ln>
              <a:solidFill>
                <a:srgbClr val="000099"/>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5A780ED-5586-B9B5-FC6C-451FAA9A8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8950" y="5314950"/>
            <a:ext cx="1543049" cy="1543049"/>
          </a:xfrm>
          <a:prstGeom prst="rect">
            <a:avLst/>
          </a:prstGeom>
        </p:spPr>
      </p:pic>
      <p:sp>
        <p:nvSpPr>
          <p:cNvPr id="3" name="Title 1">
            <a:extLst>
              <a:ext uri="{FF2B5EF4-FFF2-40B4-BE49-F238E27FC236}">
                <a16:creationId xmlns:a16="http://schemas.microsoft.com/office/drawing/2014/main" id="{E324D762-6F17-9820-8E52-BEAA576D647F}"/>
              </a:ext>
            </a:extLst>
          </p:cNvPr>
          <p:cNvSpPr txBox="1">
            <a:spLocks/>
          </p:cNvSpPr>
          <p:nvPr/>
        </p:nvSpPr>
        <p:spPr>
          <a:xfrm>
            <a:off x="838200" y="365126"/>
            <a:ext cx="9605963" cy="10850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i="0" kern="1200">
                <a:solidFill>
                  <a:srgbClr val="500778"/>
                </a:solidFill>
                <a:latin typeface="Archivo Black" panose="020B0A03020202020B04" pitchFamily="34" charset="0"/>
                <a:ea typeface="+mj-ea"/>
                <a:cs typeface="Arial" panose="020B0604020202020204" pitchFamily="34" charset="0"/>
              </a:defRPr>
            </a:lvl1pPr>
          </a:lstStyle>
          <a:p>
            <a:r>
              <a:rPr lang="en-US" altLang="en-US" b="1">
                <a:latin typeface="Arial" panose="020B0604020202020204" pitchFamily="34" charset="0"/>
              </a:rPr>
              <a:t>Having challenging conversations</a:t>
            </a:r>
            <a:endParaRPr lang="en-GB" b="1">
              <a:latin typeface="Arial" panose="020B0604020202020204" pitchFamily="34" charset="0"/>
            </a:endParaRPr>
          </a:p>
        </p:txBody>
      </p:sp>
    </p:spTree>
    <p:extLst>
      <p:ext uri="{BB962C8B-B14F-4D97-AF65-F5344CB8AC3E}">
        <p14:creationId xmlns:p14="http://schemas.microsoft.com/office/powerpoint/2010/main" val="685959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73280"/>
            <a:ext cx="10515600" cy="785249"/>
          </a:xfrm>
        </p:spPr>
        <p:txBody>
          <a:bodyPr>
            <a:normAutofit/>
          </a:bodyPr>
          <a:lstStyle/>
          <a:p>
            <a:r>
              <a:rPr lang="en-GB"/>
              <a:t>The art of giving great feedback</a:t>
            </a:r>
          </a:p>
        </p:txBody>
      </p:sp>
      <p:sp>
        <p:nvSpPr>
          <p:cNvPr id="3" name="Content Placeholder 2"/>
          <p:cNvSpPr>
            <a:spLocks noGrp="1"/>
          </p:cNvSpPr>
          <p:nvPr>
            <p:ph sz="half" idx="1"/>
          </p:nvPr>
        </p:nvSpPr>
        <p:spPr>
          <a:xfrm>
            <a:off x="860323" y="2291232"/>
            <a:ext cx="4554515" cy="4351338"/>
          </a:xfrm>
        </p:spPr>
        <p:txBody>
          <a:bodyPr>
            <a:noAutofit/>
          </a:bodyPr>
          <a:lstStyle/>
          <a:p>
            <a:pPr marL="0" indent="0">
              <a:buNone/>
            </a:pPr>
            <a:r>
              <a:rPr lang="en-GB" sz="2000" b="1" u="sng"/>
              <a:t>Effective</a:t>
            </a:r>
          </a:p>
          <a:p>
            <a:pPr marL="0" indent="0">
              <a:buNone/>
            </a:pPr>
            <a:r>
              <a:rPr lang="en-GB" sz="2000"/>
              <a:t>Objective</a:t>
            </a:r>
          </a:p>
          <a:p>
            <a:pPr marL="0" indent="0">
              <a:buNone/>
            </a:pPr>
            <a:r>
              <a:rPr lang="en-GB" sz="2000"/>
              <a:t>Well planned –flowed well</a:t>
            </a:r>
          </a:p>
          <a:p>
            <a:pPr marL="0" indent="0">
              <a:buNone/>
            </a:pPr>
            <a:r>
              <a:rPr lang="en-GB" sz="2000"/>
              <a:t>Balanced</a:t>
            </a:r>
          </a:p>
          <a:p>
            <a:pPr marL="0" indent="0">
              <a:buNone/>
            </a:pPr>
            <a:r>
              <a:rPr lang="en-GB" sz="2000"/>
              <a:t>Authentic/credible</a:t>
            </a:r>
          </a:p>
          <a:p>
            <a:pPr marL="0" indent="0">
              <a:buNone/>
            </a:pPr>
            <a:r>
              <a:rPr lang="en-GB" sz="2000"/>
              <a:t>Motivation</a:t>
            </a:r>
          </a:p>
          <a:p>
            <a:pPr marL="0" indent="0">
              <a:buNone/>
            </a:pPr>
            <a:r>
              <a:rPr lang="en-GB" sz="2000"/>
              <a:t>Helpful</a:t>
            </a:r>
          </a:p>
          <a:p>
            <a:pPr marL="0" indent="0">
              <a:buNone/>
            </a:pPr>
            <a:r>
              <a:rPr lang="en-GB" sz="2000"/>
              <a:t>I recognised it</a:t>
            </a:r>
          </a:p>
          <a:p>
            <a:pPr marL="0" indent="0">
              <a:buNone/>
            </a:pPr>
            <a:r>
              <a:rPr lang="en-GB" sz="2000"/>
              <a:t>Gave me something tangible to focus on &amp; improve</a:t>
            </a:r>
          </a:p>
          <a:p>
            <a:pPr marL="0" indent="0">
              <a:buNone/>
            </a:pPr>
            <a:r>
              <a:rPr lang="en-GB" sz="2000"/>
              <a:t>Built on good relationship</a:t>
            </a:r>
          </a:p>
        </p:txBody>
      </p:sp>
      <p:sp>
        <p:nvSpPr>
          <p:cNvPr id="4" name="Content Placeholder 3"/>
          <p:cNvSpPr>
            <a:spLocks noGrp="1"/>
          </p:cNvSpPr>
          <p:nvPr>
            <p:ph sz="half" idx="2"/>
          </p:nvPr>
        </p:nvSpPr>
        <p:spPr>
          <a:xfrm>
            <a:off x="5774635" y="2291232"/>
            <a:ext cx="5181600" cy="4351338"/>
          </a:xfrm>
        </p:spPr>
        <p:txBody>
          <a:bodyPr>
            <a:noAutofit/>
          </a:bodyPr>
          <a:lstStyle/>
          <a:p>
            <a:pPr marL="0" indent="0">
              <a:buNone/>
            </a:pPr>
            <a:r>
              <a:rPr lang="en-GB" sz="2000" b="1" u="sng"/>
              <a:t>Ineffective</a:t>
            </a:r>
          </a:p>
          <a:p>
            <a:pPr marL="0" indent="0">
              <a:buNone/>
            </a:pPr>
            <a:r>
              <a:rPr lang="en-GB" sz="2000"/>
              <a:t>Subjective</a:t>
            </a:r>
          </a:p>
          <a:p>
            <a:pPr marL="0" indent="0">
              <a:buNone/>
            </a:pPr>
            <a:r>
              <a:rPr lang="en-GB" sz="2000"/>
              <a:t>Unplanned</a:t>
            </a:r>
          </a:p>
          <a:p>
            <a:pPr marL="0" indent="0">
              <a:buNone/>
            </a:pPr>
            <a:r>
              <a:rPr lang="en-GB" sz="2000"/>
              <a:t>Judgemental</a:t>
            </a:r>
          </a:p>
          <a:p>
            <a:pPr marL="0" indent="0">
              <a:buNone/>
            </a:pPr>
            <a:r>
              <a:rPr lang="en-GB" sz="2000"/>
              <a:t>Insincere</a:t>
            </a:r>
          </a:p>
          <a:p>
            <a:pPr marL="0" indent="0">
              <a:buNone/>
            </a:pPr>
            <a:r>
              <a:rPr lang="en-GB" sz="2000"/>
              <a:t>Unhelpful</a:t>
            </a:r>
          </a:p>
          <a:p>
            <a:pPr marL="0" indent="0">
              <a:buNone/>
            </a:pPr>
            <a:r>
              <a:rPr lang="en-GB" sz="2000"/>
              <a:t>No credibility/no respect for the coach</a:t>
            </a:r>
          </a:p>
          <a:p>
            <a:pPr marL="0" indent="0">
              <a:buNone/>
            </a:pPr>
            <a:r>
              <a:rPr lang="en-GB" sz="2000"/>
              <a:t>Felt very one way-I didn’t recognise it</a:t>
            </a:r>
          </a:p>
          <a:p>
            <a:pPr marL="0" indent="0">
              <a:buNone/>
            </a:pPr>
            <a:r>
              <a:rPr lang="en-GB" sz="2000"/>
              <a:t>Wrong time wrong location-confidentiality etc</a:t>
            </a:r>
          </a:p>
          <a:p>
            <a:pPr marL="0" indent="0">
              <a:buNone/>
            </a:pPr>
            <a:r>
              <a:rPr lang="en-GB" sz="2000"/>
              <a:t> </a:t>
            </a:r>
          </a:p>
          <a:p>
            <a:endParaRPr lang="en-GB"/>
          </a:p>
        </p:txBody>
      </p:sp>
      <p:pic>
        <p:nvPicPr>
          <p:cNvPr id="5" name="Picture 4">
            <a:extLst>
              <a:ext uri="{FF2B5EF4-FFF2-40B4-BE49-F238E27FC236}">
                <a16:creationId xmlns:a16="http://schemas.microsoft.com/office/drawing/2014/main" id="{F585CFFC-0344-240F-B816-3688BCC89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8950" y="5314950"/>
            <a:ext cx="1543049" cy="1543049"/>
          </a:xfrm>
          <a:prstGeom prst="rect">
            <a:avLst/>
          </a:prstGeom>
        </p:spPr>
      </p:pic>
      <p:sp>
        <p:nvSpPr>
          <p:cNvPr id="7" name="TextBox 6">
            <a:extLst>
              <a:ext uri="{FF2B5EF4-FFF2-40B4-BE49-F238E27FC236}">
                <a16:creationId xmlns:a16="http://schemas.microsoft.com/office/drawing/2014/main" id="{320D6A86-29D3-D1C7-2629-A4074333BDEF}"/>
              </a:ext>
            </a:extLst>
          </p:cNvPr>
          <p:cNvSpPr txBox="1"/>
          <p:nvPr/>
        </p:nvSpPr>
        <p:spPr>
          <a:xfrm>
            <a:off x="860323" y="1795208"/>
            <a:ext cx="6094674" cy="461665"/>
          </a:xfrm>
          <a:prstGeom prst="rect">
            <a:avLst/>
          </a:prstGeom>
          <a:noFill/>
        </p:spPr>
        <p:txBody>
          <a:bodyPr wrap="square">
            <a:spAutoFit/>
          </a:bodyPr>
          <a:lstStyle/>
          <a:p>
            <a:r>
              <a:rPr lang="en-GB" sz="2400" b="1">
                <a:latin typeface="Arial" panose="020B0604020202020204" pitchFamily="34" charset="0"/>
                <a:cs typeface="Arial" panose="020B0604020202020204" pitchFamily="34" charset="0"/>
              </a:rPr>
              <a:t>What makes feedback effective?</a:t>
            </a:r>
          </a:p>
        </p:txBody>
      </p:sp>
    </p:spTree>
    <p:extLst>
      <p:ext uri="{BB962C8B-B14F-4D97-AF65-F5344CB8AC3E}">
        <p14:creationId xmlns:p14="http://schemas.microsoft.com/office/powerpoint/2010/main" val="1364498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779" y="434547"/>
            <a:ext cx="10881163" cy="834410"/>
          </a:xfrm>
        </p:spPr>
        <p:txBody>
          <a:bodyPr>
            <a:noAutofit/>
          </a:bodyPr>
          <a:lstStyle/>
          <a:p>
            <a:r>
              <a:rPr lang="en-GB" sz="3600"/>
              <a:t>A simple model for effective feedback:</a:t>
            </a:r>
            <a:br>
              <a:rPr lang="en-GB" sz="3600"/>
            </a:br>
            <a:r>
              <a:rPr lang="en-GB" sz="3600"/>
              <a:t>4 questions &amp; 3 statements</a:t>
            </a:r>
          </a:p>
        </p:txBody>
      </p:sp>
      <p:sp>
        <p:nvSpPr>
          <p:cNvPr id="5" name="Content Placeholder 4"/>
          <p:cNvSpPr>
            <a:spLocks noGrp="1"/>
          </p:cNvSpPr>
          <p:nvPr>
            <p:ph idx="1"/>
          </p:nvPr>
        </p:nvSpPr>
        <p:spPr/>
        <p:txBody>
          <a:bodyPr vert="horz" lIns="91440" tIns="45720" rIns="91440" bIns="45720" rtlCol="0" anchor="t">
            <a:normAutofit/>
          </a:bodyPr>
          <a:lstStyle/>
          <a:p>
            <a:pPr marL="0" indent="0">
              <a:buNone/>
            </a:pPr>
            <a:r>
              <a:rPr lang="en-GB" sz="2000"/>
              <a:t>Questions from Coach to </a:t>
            </a:r>
            <a:r>
              <a:rPr lang="en-GB" sz="2000" err="1"/>
              <a:t>Coachee</a:t>
            </a:r>
            <a:r>
              <a:rPr lang="en-GB" sz="2000"/>
              <a:t>:</a:t>
            </a:r>
          </a:p>
          <a:p>
            <a:pPr marL="0" indent="0">
              <a:buNone/>
            </a:pPr>
            <a:endParaRPr lang="en-GB" sz="2000"/>
          </a:p>
          <a:p>
            <a:pPr marL="0" indent="0">
              <a:buNone/>
            </a:pPr>
            <a:r>
              <a:rPr lang="en-GB" sz="2000"/>
              <a:t>1     Can you talk me through which aspects went well?</a:t>
            </a:r>
          </a:p>
          <a:p>
            <a:pPr marL="0" indent="0">
              <a:buNone/>
            </a:pPr>
            <a:r>
              <a:rPr lang="en-GB" sz="2000"/>
              <a:t>2     Which aspects where tricky?</a:t>
            </a:r>
          </a:p>
          <a:p>
            <a:pPr marL="514350" indent="-514350">
              <a:buAutoNum type="arabicPlain" startAt="3"/>
            </a:pPr>
            <a:r>
              <a:rPr lang="en-GB" sz="2000">
                <a:latin typeface="Arial"/>
                <a:cs typeface="Arial"/>
              </a:rPr>
              <a:t>So what do you think you would do differently next time?</a:t>
            </a:r>
          </a:p>
          <a:p>
            <a:pPr marL="514350" indent="-514350">
              <a:buAutoNum type="arabicPlain" startAt="3"/>
            </a:pPr>
            <a:r>
              <a:rPr lang="en-GB" sz="2000" b="1"/>
              <a:t>Would you like some feedback from me?</a:t>
            </a:r>
          </a:p>
          <a:p>
            <a:pPr marL="514350" indent="-514350">
              <a:buAutoNum type="arabicPlain" startAt="3"/>
            </a:pPr>
            <a:r>
              <a:rPr lang="en-GB" sz="2000">
                <a:latin typeface="Arial"/>
                <a:cs typeface="Arial"/>
              </a:rPr>
              <a:t>What I thought you did well …</a:t>
            </a:r>
          </a:p>
          <a:p>
            <a:pPr marL="514350" indent="-514350">
              <a:buAutoNum type="arabicPlain" startAt="3"/>
            </a:pPr>
            <a:r>
              <a:rPr lang="en-GB" sz="2000"/>
              <a:t>What I thought was tricky …</a:t>
            </a:r>
          </a:p>
          <a:p>
            <a:pPr marL="514350" indent="-514350">
              <a:buAutoNum type="arabicPlain" startAt="3"/>
            </a:pPr>
            <a:r>
              <a:rPr lang="en-GB" sz="2000"/>
              <a:t>What I think you may want to do differently next time…</a:t>
            </a:r>
          </a:p>
          <a:p>
            <a:pPr marL="514350" indent="-514350">
              <a:buAutoNum type="arabicPlain" startAt="3"/>
            </a:pPr>
            <a:endParaRPr lang="en-GB" sz="2000"/>
          </a:p>
        </p:txBody>
      </p:sp>
      <p:pic>
        <p:nvPicPr>
          <p:cNvPr id="3" name="Picture 2">
            <a:extLst>
              <a:ext uri="{FF2B5EF4-FFF2-40B4-BE49-F238E27FC236}">
                <a16:creationId xmlns:a16="http://schemas.microsoft.com/office/drawing/2014/main" id="{1A0E43D0-D933-FEBD-868C-814965AD3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8950" y="5323114"/>
            <a:ext cx="1543049" cy="1543049"/>
          </a:xfrm>
          <a:prstGeom prst="rect">
            <a:avLst/>
          </a:prstGeom>
        </p:spPr>
      </p:pic>
    </p:spTree>
    <p:extLst>
      <p:ext uri="{BB962C8B-B14F-4D97-AF65-F5344CB8AC3E}">
        <p14:creationId xmlns:p14="http://schemas.microsoft.com/office/powerpoint/2010/main" val="2285933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25E23A8-E79D-3BD6-AB98-C10AE692EDB5}"/>
              </a:ext>
            </a:extLst>
          </p:cNvPr>
          <p:cNvSpPr txBox="1">
            <a:spLocks/>
          </p:cNvSpPr>
          <p:nvPr/>
        </p:nvSpPr>
        <p:spPr>
          <a:xfrm>
            <a:off x="838200" y="473280"/>
            <a:ext cx="10515600" cy="7852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500778"/>
                </a:solidFill>
                <a:latin typeface="Archivo Black" panose="020B0A03020202020B04" pitchFamily="34" charset="0"/>
                <a:ea typeface="+mj-ea"/>
                <a:cs typeface="Arial" panose="020B0604020202020204" pitchFamily="34" charset="0"/>
              </a:defRPr>
            </a:lvl1pPr>
          </a:lstStyle>
          <a:p>
            <a:r>
              <a:rPr lang="en-GB" b="1">
                <a:latin typeface="Arial" panose="020B0604020202020204" pitchFamily="34" charset="0"/>
              </a:rPr>
              <a:t>During the conversation</a:t>
            </a:r>
          </a:p>
        </p:txBody>
      </p:sp>
      <p:sp>
        <p:nvSpPr>
          <p:cNvPr id="665603" name="Rectangle 3"/>
          <p:cNvSpPr>
            <a:spLocks noChangeArrowheads="1"/>
          </p:cNvSpPr>
          <p:nvPr/>
        </p:nvSpPr>
        <p:spPr bwMode="auto">
          <a:xfrm>
            <a:off x="860112" y="1732128"/>
            <a:ext cx="9788838" cy="4083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76238" indent="-376238">
              <a:defRPr sz="2400">
                <a:solidFill>
                  <a:schemeClr val="tx1"/>
                </a:solidFill>
                <a:latin typeface="Times New Roman" panose="02020603050405020304" pitchFamily="18" charset="0"/>
              </a:defRPr>
            </a:lvl1pPr>
            <a:lvl2pPr marL="952500" indent="-385763">
              <a:defRPr sz="2400">
                <a:solidFill>
                  <a:schemeClr val="tx1"/>
                </a:solidFill>
                <a:latin typeface="Times New Roman" panose="02020603050405020304" pitchFamily="18" charset="0"/>
              </a:defRPr>
            </a:lvl2pPr>
            <a:lvl3pPr marL="1439863" indent="-296863">
              <a:defRPr sz="2400">
                <a:solidFill>
                  <a:schemeClr val="tx1"/>
                </a:solidFill>
                <a:latin typeface="Times New Roman" panose="02020603050405020304" pitchFamily="18" charset="0"/>
              </a:defRPr>
            </a:lvl3pPr>
            <a:lvl4pPr marL="1993900" indent="-274638">
              <a:defRPr sz="2400">
                <a:solidFill>
                  <a:schemeClr val="tx1"/>
                </a:solidFill>
                <a:latin typeface="Times New Roman" panose="02020603050405020304" pitchFamily="18" charset="0"/>
              </a:defRPr>
            </a:lvl4pPr>
            <a:lvl5pPr marL="2524125" indent="-228600">
              <a:defRPr sz="2400">
                <a:solidFill>
                  <a:schemeClr val="tx1"/>
                </a:solidFill>
                <a:latin typeface="Times New Roman" panose="02020603050405020304" pitchFamily="18" charset="0"/>
              </a:defRPr>
            </a:lvl5pPr>
            <a:lvl6pPr marL="2981325" indent="-228600" eaLnBrk="0" fontAlgn="base" hangingPunct="0">
              <a:spcBef>
                <a:spcPct val="0"/>
              </a:spcBef>
              <a:spcAft>
                <a:spcPct val="0"/>
              </a:spcAft>
              <a:defRPr sz="2400">
                <a:solidFill>
                  <a:schemeClr val="tx1"/>
                </a:solidFill>
                <a:latin typeface="Times New Roman" panose="02020603050405020304" pitchFamily="18" charset="0"/>
              </a:defRPr>
            </a:lvl6pPr>
            <a:lvl7pPr marL="3438525" indent="-228600" eaLnBrk="0" fontAlgn="base" hangingPunct="0">
              <a:spcBef>
                <a:spcPct val="0"/>
              </a:spcBef>
              <a:spcAft>
                <a:spcPct val="0"/>
              </a:spcAft>
              <a:defRPr sz="2400">
                <a:solidFill>
                  <a:schemeClr val="tx1"/>
                </a:solidFill>
                <a:latin typeface="Times New Roman" panose="02020603050405020304" pitchFamily="18" charset="0"/>
              </a:defRPr>
            </a:lvl7pPr>
            <a:lvl8pPr marL="3895725" indent="-228600" eaLnBrk="0" fontAlgn="base" hangingPunct="0">
              <a:spcBef>
                <a:spcPct val="0"/>
              </a:spcBef>
              <a:spcAft>
                <a:spcPct val="0"/>
              </a:spcAft>
              <a:defRPr sz="2400">
                <a:solidFill>
                  <a:schemeClr val="tx1"/>
                </a:solidFill>
                <a:latin typeface="Times New Roman" panose="02020603050405020304" pitchFamily="18" charset="0"/>
              </a:defRPr>
            </a:lvl8pPr>
            <a:lvl9pPr marL="4352925"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76238" marR="0" lvl="0" indent="-376238" algn="l"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None/>
              <a:tabLst/>
              <a:defRPr/>
            </a:pPr>
            <a:r>
              <a:rPr kumimoji="0" lang="en-US" altLang="en-US" b="0" i="0" u="none" strike="noStrike" kern="1200" cap="none" spc="0" normalizeH="0" baseline="0" noProof="0">
                <a:ln>
                  <a:noFill/>
                </a:ln>
                <a:effectLst/>
                <a:uLnTx/>
                <a:uFillTx/>
                <a:latin typeface="Arial" panose="020B0604020202020204" pitchFamily="34" charset="0"/>
                <a:cs typeface="Arial" panose="020B0604020202020204" pitchFamily="34" charset="0"/>
              </a:rPr>
              <a:t>During the conversation:</a:t>
            </a:r>
          </a:p>
          <a:p>
            <a:pPr marL="376238" marR="0" lvl="0" indent="-376238" algn="l"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None/>
              <a:tabLst/>
              <a:defRPr/>
            </a:pPr>
            <a:endParaRPr kumimoji="0" lang="en-US" altLang="en-US" sz="16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b="0" i="0" u="none" strike="noStrike" kern="1200" cap="none" spc="0" normalizeH="0" baseline="0" noProof="0">
                <a:ln>
                  <a:noFill/>
                </a:ln>
                <a:effectLst/>
                <a:uLnTx/>
                <a:uFillTx/>
                <a:latin typeface="Arial" panose="020B0604020202020204" pitchFamily="34" charset="0"/>
                <a:cs typeface="Arial" panose="020B0604020202020204" pitchFamily="34" charset="0"/>
              </a:rPr>
              <a:t>Remind the individual of the reason for the conversation</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b="0" i="0" u="none" strike="noStrike" kern="1200" cap="none" spc="0" normalizeH="0" baseline="0" noProof="0">
                <a:ln>
                  <a:noFill/>
                </a:ln>
                <a:effectLst/>
                <a:uLnTx/>
                <a:uFillTx/>
                <a:latin typeface="Arial" panose="020B0604020202020204" pitchFamily="34" charset="0"/>
                <a:cs typeface="Arial" panose="020B0604020202020204" pitchFamily="34" charset="0"/>
              </a:rPr>
              <a:t>Listen</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b="0" i="0" u="none" strike="noStrike" kern="1200" cap="none" spc="0" normalizeH="0" baseline="0" noProof="0">
                <a:ln>
                  <a:noFill/>
                </a:ln>
                <a:effectLst/>
                <a:uLnTx/>
                <a:uFillTx/>
                <a:latin typeface="Arial" panose="020B0604020202020204" pitchFamily="34" charset="0"/>
                <a:cs typeface="Arial" panose="020B0604020202020204" pitchFamily="34" charset="0"/>
              </a:rPr>
              <a:t>Focus on what’s being said</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b="0" i="0" u="none" strike="noStrike" kern="1200" cap="none" spc="0" normalizeH="0" baseline="0" noProof="0">
                <a:ln>
                  <a:noFill/>
                </a:ln>
                <a:effectLst/>
                <a:uLnTx/>
                <a:uFillTx/>
                <a:latin typeface="Arial" panose="020B0604020202020204" pitchFamily="34" charset="0"/>
                <a:cs typeface="Arial" panose="020B0604020202020204" pitchFamily="34" charset="0"/>
              </a:rPr>
              <a:t>Don’t get defensive, antagonistic or judgmental</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b="0" i="0" u="none" strike="noStrike" kern="1200" cap="none" spc="0" normalizeH="0" baseline="0" noProof="0">
                <a:ln>
                  <a:noFill/>
                </a:ln>
                <a:effectLst/>
                <a:uLnTx/>
                <a:uFillTx/>
                <a:latin typeface="Arial" panose="020B0604020202020204" pitchFamily="34" charset="0"/>
                <a:cs typeface="Arial" panose="020B0604020202020204" pitchFamily="34" charset="0"/>
              </a:rPr>
              <a:t>Make sure your message and what you want is clear</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b="0" i="0" u="none" strike="noStrike" kern="1200" cap="none" spc="0" normalizeH="0" baseline="0" noProof="0">
                <a:ln>
                  <a:noFill/>
                </a:ln>
                <a:effectLst/>
                <a:uLnTx/>
                <a:uFillTx/>
                <a:latin typeface="Arial" panose="020B0604020202020204" pitchFamily="34" charset="0"/>
                <a:cs typeface="Arial" panose="020B0604020202020204" pitchFamily="34" charset="0"/>
              </a:rPr>
              <a:t>Tune into the signals the other person might be exhibiting and respond to these, don’t plough on regardless – there may be some things not being said or expressed</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b="0" i="0" u="none" strike="noStrike" kern="1200" cap="none" spc="0" normalizeH="0" baseline="0" noProof="0">
                <a:ln>
                  <a:noFill/>
                </a:ln>
                <a:effectLst/>
                <a:uLnTx/>
                <a:uFillTx/>
                <a:latin typeface="Arial" panose="020B0604020202020204" pitchFamily="34" charset="0"/>
                <a:cs typeface="Arial" panose="020B0604020202020204" pitchFamily="34" charset="0"/>
              </a:rPr>
              <a:t>Take a break if need be</a:t>
            </a:r>
            <a:endParaRPr kumimoji="0" lang="en-US" altLang="en-US" b="0" i="0" u="none" strike="noStrike" kern="1200" cap="none" spc="0" normalizeH="0" baseline="0" noProof="0">
              <a:ln>
                <a:noFill/>
              </a:ln>
              <a:solidFill>
                <a:srgbClr val="000099"/>
              </a:solidFill>
              <a:effectLst/>
              <a:uLnTx/>
              <a:uFillTx/>
              <a:latin typeface="Arial Narrow" panose="020B0606020202030204" pitchFamily="34" charset="0"/>
              <a:ea typeface="+mn-ea"/>
              <a:cs typeface="+mn-cs"/>
            </a:endParaRPr>
          </a:p>
        </p:txBody>
      </p:sp>
      <p:pic>
        <p:nvPicPr>
          <p:cNvPr id="2" name="Picture 1">
            <a:extLst>
              <a:ext uri="{FF2B5EF4-FFF2-40B4-BE49-F238E27FC236}">
                <a16:creationId xmlns:a16="http://schemas.microsoft.com/office/drawing/2014/main" id="{2A5A05E8-2D96-FFBE-8BF6-1DC82D3D6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8950" y="5314950"/>
            <a:ext cx="1543049" cy="1543049"/>
          </a:xfrm>
          <a:prstGeom prst="rect">
            <a:avLst/>
          </a:prstGeom>
        </p:spPr>
      </p:pic>
    </p:spTree>
    <p:extLst>
      <p:ext uri="{BB962C8B-B14F-4D97-AF65-F5344CB8AC3E}">
        <p14:creationId xmlns:p14="http://schemas.microsoft.com/office/powerpoint/2010/main" val="3768609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1" name="Rectangle 3"/>
          <p:cNvSpPr>
            <a:spLocks noChangeArrowheads="1"/>
          </p:cNvSpPr>
          <p:nvPr/>
        </p:nvSpPr>
        <p:spPr bwMode="auto">
          <a:xfrm>
            <a:off x="776084" y="1825311"/>
            <a:ext cx="10356204" cy="482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76238" indent="-376238">
              <a:defRPr sz="2400">
                <a:solidFill>
                  <a:schemeClr val="tx1"/>
                </a:solidFill>
                <a:latin typeface="Times New Roman" panose="02020603050405020304" pitchFamily="18" charset="0"/>
              </a:defRPr>
            </a:lvl1pPr>
            <a:lvl2pPr marL="952500" indent="-385763">
              <a:defRPr sz="2400">
                <a:solidFill>
                  <a:schemeClr val="tx1"/>
                </a:solidFill>
                <a:latin typeface="Times New Roman" panose="02020603050405020304" pitchFamily="18" charset="0"/>
              </a:defRPr>
            </a:lvl2pPr>
            <a:lvl3pPr marL="1439863" indent="-296863">
              <a:defRPr sz="2400">
                <a:solidFill>
                  <a:schemeClr val="tx1"/>
                </a:solidFill>
                <a:latin typeface="Times New Roman" panose="02020603050405020304" pitchFamily="18" charset="0"/>
              </a:defRPr>
            </a:lvl3pPr>
            <a:lvl4pPr marL="1993900" indent="-274638">
              <a:defRPr sz="2400">
                <a:solidFill>
                  <a:schemeClr val="tx1"/>
                </a:solidFill>
                <a:latin typeface="Times New Roman" panose="02020603050405020304" pitchFamily="18" charset="0"/>
              </a:defRPr>
            </a:lvl4pPr>
            <a:lvl5pPr marL="2524125" indent="-228600">
              <a:defRPr sz="2400">
                <a:solidFill>
                  <a:schemeClr val="tx1"/>
                </a:solidFill>
                <a:latin typeface="Times New Roman" panose="02020603050405020304" pitchFamily="18" charset="0"/>
              </a:defRPr>
            </a:lvl5pPr>
            <a:lvl6pPr marL="2981325" indent="-228600" eaLnBrk="0" fontAlgn="base" hangingPunct="0">
              <a:spcBef>
                <a:spcPct val="0"/>
              </a:spcBef>
              <a:spcAft>
                <a:spcPct val="0"/>
              </a:spcAft>
              <a:defRPr sz="2400">
                <a:solidFill>
                  <a:schemeClr val="tx1"/>
                </a:solidFill>
                <a:latin typeface="Times New Roman" panose="02020603050405020304" pitchFamily="18" charset="0"/>
              </a:defRPr>
            </a:lvl6pPr>
            <a:lvl7pPr marL="3438525" indent="-228600" eaLnBrk="0" fontAlgn="base" hangingPunct="0">
              <a:spcBef>
                <a:spcPct val="0"/>
              </a:spcBef>
              <a:spcAft>
                <a:spcPct val="0"/>
              </a:spcAft>
              <a:defRPr sz="2400">
                <a:solidFill>
                  <a:schemeClr val="tx1"/>
                </a:solidFill>
                <a:latin typeface="Times New Roman" panose="02020603050405020304" pitchFamily="18" charset="0"/>
              </a:defRPr>
            </a:lvl7pPr>
            <a:lvl8pPr marL="3895725" indent="-228600" eaLnBrk="0" fontAlgn="base" hangingPunct="0">
              <a:spcBef>
                <a:spcPct val="0"/>
              </a:spcBef>
              <a:spcAft>
                <a:spcPct val="0"/>
              </a:spcAft>
              <a:defRPr sz="2400">
                <a:solidFill>
                  <a:schemeClr val="tx1"/>
                </a:solidFill>
                <a:latin typeface="Times New Roman" panose="02020603050405020304" pitchFamily="18" charset="0"/>
              </a:defRPr>
            </a:lvl8pPr>
            <a:lvl9pPr marL="4352925"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76238" marR="0" lvl="0" indent="-376238" algn="l"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None/>
              <a:tabLst/>
              <a:defRPr/>
            </a:pPr>
            <a:r>
              <a:rPr kumimoji="0" lang="en-US" altLang="en-US" sz="2000" b="1" i="0" u="none" strike="noStrike" kern="1200" cap="none" spc="0" normalizeH="0" baseline="0" noProof="0">
                <a:ln>
                  <a:noFill/>
                </a:ln>
                <a:effectLst/>
                <a:uLnTx/>
                <a:uFillTx/>
                <a:latin typeface="Arial" panose="020B0604020202020204" pitchFamily="34" charset="0"/>
                <a:cs typeface="Arial" panose="020B0604020202020204" pitchFamily="34" charset="0"/>
              </a:rPr>
              <a:t>At the end of the conversation:</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Agree and confirm the next steps, timescale </a:t>
            </a:r>
            <a:r>
              <a:rPr kumimoji="0" lang="en-US" altLang="en-US" sz="2000" b="0" i="0" u="none" strike="noStrike" kern="1200" cap="none" spc="0" normalizeH="0" baseline="0" noProof="0" err="1">
                <a:ln>
                  <a:noFill/>
                </a:ln>
                <a:effectLst/>
                <a:uLnTx/>
                <a:uFillTx/>
                <a:latin typeface="Arial" panose="020B0604020202020204" pitchFamily="34" charset="0"/>
                <a:cs typeface="Arial" panose="020B0604020202020204" pitchFamily="34" charset="0"/>
              </a:rPr>
              <a:t>etc</a:t>
            </a: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 if appropriate</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Seek commitment and engagement to next steps</a:t>
            </a:r>
          </a:p>
          <a:p>
            <a:pPr marL="376238" marR="0" lvl="0" indent="-376238" algn="l"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None/>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 </a:t>
            </a:r>
            <a:endParaRPr kumimoji="0" lang="en-US" altLang="en-US" sz="11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376238" marR="0" lvl="0" indent="-376238" algn="l"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None/>
              <a:tabLst/>
              <a:defRPr/>
            </a:pPr>
            <a:r>
              <a:rPr kumimoji="0" lang="en-US" altLang="en-US" sz="2000" b="1" i="0" u="none" strike="noStrike" kern="1200" cap="none" spc="0" normalizeH="0" baseline="0" noProof="0">
                <a:ln>
                  <a:noFill/>
                </a:ln>
                <a:effectLst/>
                <a:uLnTx/>
                <a:uFillTx/>
                <a:latin typeface="Arial" panose="020B0604020202020204" pitchFamily="34" charset="0"/>
                <a:cs typeface="Arial" panose="020B0604020202020204" pitchFamily="34" charset="0"/>
              </a:rPr>
              <a:t>Remember</a:t>
            </a:r>
            <a:r>
              <a:rPr lang="en-US" altLang="en-US" sz="2000" b="1">
                <a:latin typeface="Arial" panose="020B0604020202020204" pitchFamily="34" charset="0"/>
                <a:cs typeface="Arial" panose="020B0604020202020204" pitchFamily="34" charset="0"/>
              </a:rPr>
              <a:t>:</a:t>
            </a:r>
            <a:endParaRPr kumimoji="0" lang="en-US" altLang="en-US" sz="20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Keep your goals realistic.  Eliminating all fear and anxiety completely from having a challenging conversation is unrealistic</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Reducing anxiety levels, and learning how to manage your emotions is much more obtainable</a:t>
            </a:r>
            <a:r>
              <a:rPr kumimoji="0" lang="en-GB"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 </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GB"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What follow up you need to do will depend on how the conversation has gone.</a:t>
            </a:r>
            <a:endPar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376238" marR="0" lvl="0" indent="-376238" algn="l"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Char char="Ö"/>
              <a:tabLst/>
              <a:defRPr/>
            </a:pPr>
            <a:endParaRPr kumimoji="0" lang="en-US" altLang="en-US" sz="1800" b="0" i="0" u="none" strike="noStrike" kern="1200" cap="none" spc="0" normalizeH="0" baseline="0" noProof="0">
              <a:ln>
                <a:noFill/>
              </a:ln>
              <a:solidFill>
                <a:srgbClr val="000099"/>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2DAEA0F-B21B-8AB9-965F-E9B67FD6D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8950" y="5314950"/>
            <a:ext cx="1543049" cy="1543049"/>
          </a:xfrm>
          <a:prstGeom prst="rect">
            <a:avLst/>
          </a:prstGeom>
        </p:spPr>
      </p:pic>
      <p:sp>
        <p:nvSpPr>
          <p:cNvPr id="3" name="Title 1">
            <a:extLst>
              <a:ext uri="{FF2B5EF4-FFF2-40B4-BE49-F238E27FC236}">
                <a16:creationId xmlns:a16="http://schemas.microsoft.com/office/drawing/2014/main" id="{1C34DE81-A34F-ECDE-F842-75F86E8DB29B}"/>
              </a:ext>
            </a:extLst>
          </p:cNvPr>
          <p:cNvSpPr txBox="1">
            <a:spLocks/>
          </p:cNvSpPr>
          <p:nvPr/>
        </p:nvSpPr>
        <p:spPr>
          <a:xfrm>
            <a:off x="838200" y="473280"/>
            <a:ext cx="10515600" cy="7852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500778"/>
                </a:solidFill>
                <a:latin typeface="Archivo Black" panose="020B0A03020202020B04" pitchFamily="34" charset="0"/>
                <a:ea typeface="+mj-ea"/>
                <a:cs typeface="Arial" panose="020B0604020202020204" pitchFamily="34" charset="0"/>
              </a:defRPr>
            </a:lvl1pPr>
          </a:lstStyle>
          <a:p>
            <a:r>
              <a:rPr lang="en-GB" b="1">
                <a:latin typeface="Arial" panose="020B0604020202020204" pitchFamily="34" charset="0"/>
              </a:rPr>
              <a:t>At the end of the conversation</a:t>
            </a:r>
          </a:p>
        </p:txBody>
      </p:sp>
    </p:spTree>
    <p:extLst>
      <p:ext uri="{BB962C8B-B14F-4D97-AF65-F5344CB8AC3E}">
        <p14:creationId xmlns:p14="http://schemas.microsoft.com/office/powerpoint/2010/main" val="2563219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9" name="Text Box 5"/>
          <p:cNvSpPr txBox="1">
            <a:spLocks noChangeArrowheads="1"/>
          </p:cNvSpPr>
          <p:nvPr/>
        </p:nvSpPr>
        <p:spPr bwMode="auto">
          <a:xfrm>
            <a:off x="6663857" y="2744028"/>
            <a:ext cx="45616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ED7D31"/>
                </a:solidFill>
                <a:effectLst/>
                <a:uLnTx/>
                <a:uFillTx/>
                <a:latin typeface="Arial" panose="020B0604020202020204" pitchFamily="34" charset="0"/>
                <a:cs typeface="Arial" panose="020B0604020202020204" pitchFamily="34" charset="0"/>
              </a:rPr>
              <a:t>Individual practising (Mentor/Supervisor)</a:t>
            </a:r>
          </a:p>
        </p:txBody>
      </p:sp>
      <p:sp>
        <p:nvSpPr>
          <p:cNvPr id="681986" name="Rectangle 2"/>
          <p:cNvSpPr>
            <a:spLocks noGrp="1" noChangeArrowheads="1"/>
          </p:cNvSpPr>
          <p:nvPr>
            <p:ph type="title"/>
          </p:nvPr>
        </p:nvSpPr>
        <p:spPr bwMode="auto">
          <a:xfrm>
            <a:off x="782504" y="304801"/>
            <a:ext cx="9424176" cy="54768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r>
              <a:rPr lang="en-GB" altLang="en-US" sz="4000" b="1">
                <a:latin typeface="Arial" panose="020B0604020202020204" pitchFamily="34" charset="0"/>
              </a:rPr>
              <a:t>Putting in Practice – Having a challenging conversation</a:t>
            </a:r>
          </a:p>
        </p:txBody>
      </p:sp>
      <p:sp>
        <p:nvSpPr>
          <p:cNvPr id="681987" name="Rectangle 3"/>
          <p:cNvSpPr>
            <a:spLocks noChangeArrowheads="1"/>
          </p:cNvSpPr>
          <p:nvPr/>
        </p:nvSpPr>
        <p:spPr bwMode="auto">
          <a:xfrm>
            <a:off x="827556" y="1828800"/>
            <a:ext cx="10397987" cy="5422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76238" indent="-376238">
              <a:defRPr sz="2400">
                <a:solidFill>
                  <a:schemeClr val="tx1"/>
                </a:solidFill>
                <a:latin typeface="Times New Roman" panose="02020603050405020304" pitchFamily="18" charset="0"/>
              </a:defRPr>
            </a:lvl1pPr>
            <a:lvl2pPr marL="952500" indent="-385763">
              <a:defRPr sz="2400">
                <a:solidFill>
                  <a:schemeClr val="tx1"/>
                </a:solidFill>
                <a:latin typeface="Times New Roman" panose="02020603050405020304" pitchFamily="18" charset="0"/>
              </a:defRPr>
            </a:lvl2pPr>
            <a:lvl3pPr marL="1439863" indent="-296863">
              <a:defRPr sz="2400">
                <a:solidFill>
                  <a:schemeClr val="tx1"/>
                </a:solidFill>
                <a:latin typeface="Times New Roman" panose="02020603050405020304" pitchFamily="18" charset="0"/>
              </a:defRPr>
            </a:lvl3pPr>
            <a:lvl4pPr marL="1993900" indent="-274638">
              <a:defRPr sz="2400">
                <a:solidFill>
                  <a:schemeClr val="tx1"/>
                </a:solidFill>
                <a:latin typeface="Times New Roman" panose="02020603050405020304" pitchFamily="18" charset="0"/>
              </a:defRPr>
            </a:lvl4pPr>
            <a:lvl5pPr marL="2524125" indent="-228600">
              <a:defRPr sz="2400">
                <a:solidFill>
                  <a:schemeClr val="tx1"/>
                </a:solidFill>
                <a:latin typeface="Times New Roman" panose="02020603050405020304" pitchFamily="18" charset="0"/>
              </a:defRPr>
            </a:lvl5pPr>
            <a:lvl6pPr marL="2981325" indent="-228600" eaLnBrk="0" fontAlgn="base" hangingPunct="0">
              <a:spcBef>
                <a:spcPct val="0"/>
              </a:spcBef>
              <a:spcAft>
                <a:spcPct val="0"/>
              </a:spcAft>
              <a:defRPr sz="2400">
                <a:solidFill>
                  <a:schemeClr val="tx1"/>
                </a:solidFill>
                <a:latin typeface="Times New Roman" panose="02020603050405020304" pitchFamily="18" charset="0"/>
              </a:defRPr>
            </a:lvl6pPr>
            <a:lvl7pPr marL="3438525" indent="-228600" eaLnBrk="0" fontAlgn="base" hangingPunct="0">
              <a:spcBef>
                <a:spcPct val="0"/>
              </a:spcBef>
              <a:spcAft>
                <a:spcPct val="0"/>
              </a:spcAft>
              <a:defRPr sz="2400">
                <a:solidFill>
                  <a:schemeClr val="tx1"/>
                </a:solidFill>
                <a:latin typeface="Times New Roman" panose="02020603050405020304" pitchFamily="18" charset="0"/>
              </a:defRPr>
            </a:lvl7pPr>
            <a:lvl8pPr marL="3895725" indent="-228600" eaLnBrk="0" fontAlgn="base" hangingPunct="0">
              <a:spcBef>
                <a:spcPct val="0"/>
              </a:spcBef>
              <a:spcAft>
                <a:spcPct val="0"/>
              </a:spcAft>
              <a:defRPr sz="2400">
                <a:solidFill>
                  <a:schemeClr val="tx1"/>
                </a:solidFill>
                <a:latin typeface="Times New Roman" panose="02020603050405020304" pitchFamily="18" charset="0"/>
              </a:defRPr>
            </a:lvl8pPr>
            <a:lvl9pPr marL="4352925"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Learning objective: to give you the opportunity to address a real example and get support from others in coming up with a plan to address having a difficult conversation</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Working in 3s -</a:t>
            </a:r>
            <a:b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b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 </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endPar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endPar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Everyone takes a turn at:</a:t>
            </a:r>
          </a:p>
          <a:p>
            <a:pPr marL="952500" marR="0" lvl="1" indent="-385763"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lang="en-US" altLang="en-US" sz="2000">
                <a:latin typeface="Arial" panose="020B0604020202020204" pitchFamily="34" charset="0"/>
                <a:cs typeface="Arial" panose="020B0604020202020204" pitchFamily="34" charset="0"/>
              </a:rPr>
              <a:t>P</a:t>
            </a:r>
            <a:r>
              <a:rPr kumimoji="0" lang="en-US" altLang="en-US" sz="2000" b="0" i="0" u="none" strike="noStrike" kern="1200" cap="none" spc="0" normalizeH="0" baseline="0" noProof="0" err="1">
                <a:ln>
                  <a:noFill/>
                </a:ln>
                <a:effectLst/>
                <a:uLnTx/>
                <a:uFillTx/>
                <a:latin typeface="Arial" panose="020B0604020202020204" pitchFamily="34" charset="0"/>
                <a:cs typeface="Arial" panose="020B0604020202020204" pitchFamily="34" charset="0"/>
              </a:rPr>
              <a:t>racticing</a:t>
            </a: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 having a challenging conversation (a behavior rehearsal for a ‘real life’ situation)</a:t>
            </a:r>
          </a:p>
          <a:p>
            <a:pPr marL="952500" marR="0" lvl="1" indent="-385763"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lang="en-US" altLang="en-US" sz="2000">
                <a:latin typeface="Arial" panose="020B0604020202020204" pitchFamily="34" charset="0"/>
                <a:cs typeface="Arial" panose="020B0604020202020204" pitchFamily="34" charset="0"/>
              </a:rPr>
              <a:t>A</a:t>
            </a:r>
            <a:r>
              <a:rPr kumimoji="0" lang="en-US" altLang="en-US" sz="2000" b="0" i="0" u="none" strike="noStrike" kern="1200" cap="none" spc="0" normalizeH="0" baseline="0" noProof="0" err="1">
                <a:ln>
                  <a:noFill/>
                </a:ln>
                <a:effectLst/>
                <a:uLnTx/>
                <a:uFillTx/>
                <a:latin typeface="Arial" panose="020B0604020202020204" pitchFamily="34" charset="0"/>
                <a:cs typeface="Arial" panose="020B0604020202020204" pitchFamily="34" charset="0"/>
              </a:rPr>
              <a:t>cting</a:t>
            </a: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 as the recipient to bring the behavior rehearsal to life</a:t>
            </a:r>
          </a:p>
          <a:p>
            <a:pPr marL="952500" marR="0" lvl="1" indent="-385763"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lang="en-US" altLang="en-US" sz="2000">
                <a:latin typeface="Arial" panose="020B0604020202020204" pitchFamily="34" charset="0"/>
                <a:cs typeface="Arial" panose="020B0604020202020204" pitchFamily="34" charset="0"/>
              </a:rPr>
              <a:t>A</a:t>
            </a: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t observing and giving feedback to the individual </a:t>
            </a:r>
          </a:p>
          <a:p>
            <a:pPr marL="952500" marR="0" lvl="1" indent="-385763"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3 x 10 minutes</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Share insights and chosen actions in the group</a:t>
            </a:r>
          </a:p>
          <a:p>
            <a:pPr marL="376238" marR="0" lvl="0" indent="-376238" algn="l"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Char char="Ö"/>
              <a:tabLst/>
              <a:defRPr/>
            </a:pPr>
            <a:endPar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681992" name="Text Box 8"/>
          <p:cNvSpPr txBox="1">
            <a:spLocks noChangeArrowheads="1"/>
          </p:cNvSpPr>
          <p:nvPr/>
        </p:nvSpPr>
        <p:spPr bwMode="auto">
          <a:xfrm>
            <a:off x="7324258" y="3598717"/>
            <a:ext cx="3070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ED7D31"/>
                </a:solidFill>
                <a:effectLst/>
                <a:uLnTx/>
                <a:uFillTx/>
                <a:latin typeface="Arial" panose="020B0604020202020204" pitchFamily="34" charset="0"/>
                <a:cs typeface="Arial" panose="020B0604020202020204" pitchFamily="34" charset="0"/>
              </a:rPr>
              <a:t>Individual recipient (student)</a:t>
            </a:r>
          </a:p>
        </p:txBody>
      </p:sp>
      <p:sp>
        <p:nvSpPr>
          <p:cNvPr id="681993" name="Text Box 9"/>
          <p:cNvSpPr txBox="1">
            <a:spLocks noChangeArrowheads="1"/>
          </p:cNvSpPr>
          <p:nvPr/>
        </p:nvSpPr>
        <p:spPr bwMode="auto">
          <a:xfrm>
            <a:off x="4198289" y="3477345"/>
            <a:ext cx="11977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ED7D31"/>
                </a:solidFill>
                <a:effectLst/>
                <a:uLnTx/>
                <a:uFillTx/>
                <a:latin typeface="Arial" panose="020B0604020202020204" pitchFamily="34" charset="0"/>
                <a:cs typeface="Arial" panose="020B0604020202020204" pitchFamily="34" charset="0"/>
              </a:rPr>
              <a:t>Observer </a:t>
            </a:r>
          </a:p>
        </p:txBody>
      </p:sp>
      <p:sp>
        <p:nvSpPr>
          <p:cNvPr id="681994" name="Oval 10"/>
          <p:cNvSpPr>
            <a:spLocks noChangeArrowheads="1"/>
          </p:cNvSpPr>
          <p:nvPr/>
        </p:nvSpPr>
        <p:spPr bwMode="auto">
          <a:xfrm>
            <a:off x="6397158" y="3124056"/>
            <a:ext cx="115887" cy="11588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81995" name="Oval 11"/>
          <p:cNvSpPr>
            <a:spLocks noChangeArrowheads="1"/>
          </p:cNvSpPr>
          <p:nvPr/>
        </p:nvSpPr>
        <p:spPr bwMode="auto">
          <a:xfrm>
            <a:off x="5749458" y="3747942"/>
            <a:ext cx="115887" cy="11588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81996" name="Oval 12"/>
          <p:cNvSpPr>
            <a:spLocks noChangeArrowheads="1"/>
          </p:cNvSpPr>
          <p:nvPr/>
        </p:nvSpPr>
        <p:spPr bwMode="auto">
          <a:xfrm>
            <a:off x="6992469" y="3790806"/>
            <a:ext cx="115888" cy="11588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81997" name="Rectangle 13"/>
          <p:cNvSpPr>
            <a:spLocks noChangeArrowheads="1"/>
          </p:cNvSpPr>
          <p:nvPr/>
        </p:nvSpPr>
        <p:spPr bwMode="auto">
          <a:xfrm>
            <a:off x="6663857" y="2747820"/>
            <a:ext cx="4237038" cy="3762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998" name="Rectangle 14"/>
          <p:cNvSpPr>
            <a:spLocks noChangeArrowheads="1"/>
          </p:cNvSpPr>
          <p:nvPr/>
        </p:nvSpPr>
        <p:spPr bwMode="auto">
          <a:xfrm>
            <a:off x="7349466" y="3588021"/>
            <a:ext cx="3223283" cy="3774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999" name="Rectangle 15"/>
          <p:cNvSpPr>
            <a:spLocks noChangeArrowheads="1"/>
          </p:cNvSpPr>
          <p:nvPr/>
        </p:nvSpPr>
        <p:spPr bwMode="auto">
          <a:xfrm>
            <a:off x="4139809" y="3456153"/>
            <a:ext cx="1319213" cy="392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000" name="Line 16"/>
          <p:cNvSpPr>
            <a:spLocks noChangeShapeType="1"/>
          </p:cNvSpPr>
          <p:nvPr/>
        </p:nvSpPr>
        <p:spPr bwMode="auto">
          <a:xfrm flipV="1">
            <a:off x="5943133" y="3382818"/>
            <a:ext cx="333375" cy="3333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82001" name="Line 17"/>
          <p:cNvSpPr>
            <a:spLocks noChangeShapeType="1"/>
          </p:cNvSpPr>
          <p:nvPr/>
        </p:nvSpPr>
        <p:spPr bwMode="auto">
          <a:xfrm>
            <a:off x="6663857" y="3468542"/>
            <a:ext cx="304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ABAA492-4C49-A5C2-4006-D5953D887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8950" y="5314950"/>
            <a:ext cx="1543049" cy="1543049"/>
          </a:xfrm>
          <a:prstGeom prst="rect">
            <a:avLst/>
          </a:prstGeom>
        </p:spPr>
      </p:pic>
    </p:spTree>
    <p:extLst>
      <p:ext uri="{BB962C8B-B14F-4D97-AF65-F5344CB8AC3E}">
        <p14:creationId xmlns:p14="http://schemas.microsoft.com/office/powerpoint/2010/main" val="34745008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2" name="Rectangle 4"/>
          <p:cNvSpPr>
            <a:spLocks noChangeArrowheads="1"/>
          </p:cNvSpPr>
          <p:nvPr/>
        </p:nvSpPr>
        <p:spPr bwMode="auto">
          <a:xfrm>
            <a:off x="782504" y="1872252"/>
            <a:ext cx="8994909" cy="402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76238" indent="-376238">
              <a:defRPr sz="2400">
                <a:solidFill>
                  <a:schemeClr val="tx1"/>
                </a:solidFill>
                <a:latin typeface="Times New Roman" panose="02020603050405020304" pitchFamily="18" charset="0"/>
              </a:defRPr>
            </a:lvl1pPr>
            <a:lvl2pPr marL="952500" indent="-385763">
              <a:defRPr sz="2400">
                <a:solidFill>
                  <a:schemeClr val="tx1"/>
                </a:solidFill>
                <a:latin typeface="Times New Roman" panose="02020603050405020304" pitchFamily="18" charset="0"/>
              </a:defRPr>
            </a:lvl2pPr>
            <a:lvl3pPr marL="1439863" indent="-296863">
              <a:defRPr sz="2400">
                <a:solidFill>
                  <a:schemeClr val="tx1"/>
                </a:solidFill>
                <a:latin typeface="Times New Roman" panose="02020603050405020304" pitchFamily="18" charset="0"/>
              </a:defRPr>
            </a:lvl3pPr>
            <a:lvl4pPr marL="1993900" indent="-274638">
              <a:defRPr sz="2400">
                <a:solidFill>
                  <a:schemeClr val="tx1"/>
                </a:solidFill>
                <a:latin typeface="Times New Roman" panose="02020603050405020304" pitchFamily="18" charset="0"/>
              </a:defRPr>
            </a:lvl4pPr>
            <a:lvl5pPr marL="2524125" indent="-228600">
              <a:defRPr sz="2400">
                <a:solidFill>
                  <a:schemeClr val="tx1"/>
                </a:solidFill>
                <a:latin typeface="Times New Roman" panose="02020603050405020304" pitchFamily="18" charset="0"/>
              </a:defRPr>
            </a:lvl5pPr>
            <a:lvl6pPr marL="2981325" indent="-228600" eaLnBrk="0" fontAlgn="base" hangingPunct="0">
              <a:spcBef>
                <a:spcPct val="0"/>
              </a:spcBef>
              <a:spcAft>
                <a:spcPct val="0"/>
              </a:spcAft>
              <a:defRPr sz="2400">
                <a:solidFill>
                  <a:schemeClr val="tx1"/>
                </a:solidFill>
                <a:latin typeface="Times New Roman" panose="02020603050405020304" pitchFamily="18" charset="0"/>
              </a:defRPr>
            </a:lvl6pPr>
            <a:lvl7pPr marL="3438525" indent="-228600" eaLnBrk="0" fontAlgn="base" hangingPunct="0">
              <a:spcBef>
                <a:spcPct val="0"/>
              </a:spcBef>
              <a:spcAft>
                <a:spcPct val="0"/>
              </a:spcAft>
              <a:defRPr sz="2400">
                <a:solidFill>
                  <a:schemeClr val="tx1"/>
                </a:solidFill>
                <a:latin typeface="Times New Roman" panose="02020603050405020304" pitchFamily="18" charset="0"/>
              </a:defRPr>
            </a:lvl7pPr>
            <a:lvl8pPr marL="3895725" indent="-228600" eaLnBrk="0" fontAlgn="base" hangingPunct="0">
              <a:spcBef>
                <a:spcPct val="0"/>
              </a:spcBef>
              <a:spcAft>
                <a:spcPct val="0"/>
              </a:spcAft>
              <a:defRPr sz="2400">
                <a:solidFill>
                  <a:schemeClr val="tx1"/>
                </a:solidFill>
                <a:latin typeface="Times New Roman" panose="02020603050405020304" pitchFamily="18" charset="0"/>
              </a:defRPr>
            </a:lvl8pPr>
            <a:lvl9pPr marL="4352925"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76238" marR="0" lvl="0" indent="-376238" algn="l"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None/>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Observer’s prompts:</a:t>
            </a:r>
          </a:p>
          <a:p>
            <a:pPr marL="376238" marR="0" lvl="0" indent="-376238" algn="l"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None/>
              <a:tabLst/>
              <a:defRPr/>
            </a:pPr>
            <a:endPar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376238" marR="0" lvl="0" indent="-376238" algn="l"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None/>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Notice:</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What’s being said.</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The way in which the message was communicated.</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The responses to what’s being said.</a:t>
            </a:r>
          </a:p>
          <a:p>
            <a:pPr marL="376238" marR="0" lvl="0" indent="-376238" algn="l" defTabSz="9144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The impact on the individual.</a:t>
            </a:r>
          </a:p>
        </p:txBody>
      </p:sp>
      <p:pic>
        <p:nvPicPr>
          <p:cNvPr id="2" name="Picture 1">
            <a:extLst>
              <a:ext uri="{FF2B5EF4-FFF2-40B4-BE49-F238E27FC236}">
                <a16:creationId xmlns:a16="http://schemas.microsoft.com/office/drawing/2014/main" id="{D718ECBC-D900-7E70-4FA2-300D8DFBA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8950" y="5314950"/>
            <a:ext cx="1543049" cy="1543049"/>
          </a:xfrm>
          <a:prstGeom prst="rect">
            <a:avLst/>
          </a:prstGeom>
        </p:spPr>
      </p:pic>
      <p:sp>
        <p:nvSpPr>
          <p:cNvPr id="3" name="Rectangle 2">
            <a:extLst>
              <a:ext uri="{FF2B5EF4-FFF2-40B4-BE49-F238E27FC236}">
                <a16:creationId xmlns:a16="http://schemas.microsoft.com/office/drawing/2014/main" id="{F38B3726-0101-9F10-E059-32A2BE0158BB}"/>
              </a:ext>
            </a:extLst>
          </p:cNvPr>
          <p:cNvSpPr txBox="1">
            <a:spLocks noChangeArrowheads="1"/>
          </p:cNvSpPr>
          <p:nvPr/>
        </p:nvSpPr>
        <p:spPr bwMode="auto">
          <a:xfrm>
            <a:off x="782504" y="304801"/>
            <a:ext cx="9424176" cy="54768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algn="l" defTabSz="914400" rtl="0" eaLnBrk="1" latinLnBrk="0" hangingPunct="1">
              <a:lnSpc>
                <a:spcPct val="90000"/>
              </a:lnSpc>
              <a:spcBef>
                <a:spcPct val="0"/>
              </a:spcBef>
              <a:buNone/>
              <a:defRPr sz="4400" b="0" i="0" kern="1200">
                <a:solidFill>
                  <a:srgbClr val="500778"/>
                </a:solidFill>
                <a:latin typeface="Archivo Black" panose="020B0A03020202020B04" pitchFamily="34" charset="0"/>
                <a:ea typeface="+mj-ea"/>
                <a:cs typeface="Arial" panose="020B0604020202020204" pitchFamily="34" charset="0"/>
              </a:defRPr>
            </a:lvl1pPr>
          </a:lstStyle>
          <a:p>
            <a:r>
              <a:rPr lang="en-GB" altLang="en-US" sz="4000" b="1">
                <a:latin typeface="Arial" panose="020B0604020202020204" pitchFamily="34" charset="0"/>
              </a:rPr>
              <a:t>Putting in Practice – Having a challenging conversation</a:t>
            </a:r>
          </a:p>
        </p:txBody>
      </p:sp>
    </p:spTree>
    <p:extLst>
      <p:ext uri="{BB962C8B-B14F-4D97-AF65-F5344CB8AC3E}">
        <p14:creationId xmlns:p14="http://schemas.microsoft.com/office/powerpoint/2010/main" val="40800146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9090"/>
            <a:ext cx="10515600" cy="952458"/>
          </a:xfrm>
        </p:spPr>
        <p:txBody>
          <a:bodyPr>
            <a:normAutofit/>
          </a:bodyPr>
          <a:lstStyle/>
          <a:p>
            <a:r>
              <a:rPr lang="en-GB"/>
              <a:t>Case 1- Comfort Zone</a:t>
            </a:r>
            <a:endParaRPr lang="en-GB" sz="3100"/>
          </a:p>
        </p:txBody>
      </p:sp>
      <p:sp>
        <p:nvSpPr>
          <p:cNvPr id="3" name="Content Placeholder 2"/>
          <p:cNvSpPr>
            <a:spLocks noGrp="1"/>
          </p:cNvSpPr>
          <p:nvPr>
            <p:ph idx="1"/>
          </p:nvPr>
        </p:nvSpPr>
        <p:spPr>
          <a:xfrm>
            <a:off x="838200" y="2328529"/>
            <a:ext cx="10515600" cy="3848433"/>
          </a:xfrm>
        </p:spPr>
        <p:txBody>
          <a:bodyPr>
            <a:normAutofit/>
          </a:bodyPr>
          <a:lstStyle/>
          <a:p>
            <a:pPr marL="0" indent="0">
              <a:buNone/>
            </a:pPr>
            <a:r>
              <a:rPr lang="en-GB" sz="2000"/>
              <a:t>I wish to complain about your optometrist Mr Edwards. When I saw him last year he told me I had early cataracts but that it wasn’t ready for the NHS to do anything and that we should leave alone and monitor.</a:t>
            </a:r>
          </a:p>
          <a:p>
            <a:pPr marL="0" indent="0">
              <a:buNone/>
            </a:pPr>
            <a:r>
              <a:rPr lang="en-GB" sz="2000"/>
              <a:t>I still drive and although my vision is ok for driving I do find my close work difficult when sewing (my hobby).</a:t>
            </a:r>
          </a:p>
          <a:p>
            <a:pPr marL="0" indent="0">
              <a:buNone/>
            </a:pPr>
            <a:r>
              <a:rPr lang="en-GB" sz="2000"/>
              <a:t>Anyway I went to visit my friend Doris who lives in another part of the country and she was telling me she had early cataract and her optometrist referred her straight a local private hospital where her cataracts were done straight away on the NHS. I want to know why Mr Edwards would not refer me when my vision was as bad as Doris and she has had her operation straight away</a:t>
            </a:r>
          </a:p>
          <a:p>
            <a:pPr marL="0" indent="0">
              <a:buNone/>
            </a:pPr>
            <a:r>
              <a:rPr lang="en-GB" sz="2000"/>
              <a:t>When I came back to your practice and asked Mr Edwards why he didn’t refer he             was rude and dismissive and told me he had done nothing wrong.</a:t>
            </a:r>
          </a:p>
        </p:txBody>
      </p:sp>
      <p:sp>
        <p:nvSpPr>
          <p:cNvPr id="5" name="TextBox 4">
            <a:extLst>
              <a:ext uri="{FF2B5EF4-FFF2-40B4-BE49-F238E27FC236}">
                <a16:creationId xmlns:a16="http://schemas.microsoft.com/office/drawing/2014/main" id="{BC0DC403-443E-7869-55D5-101124F06B29}"/>
              </a:ext>
            </a:extLst>
          </p:cNvPr>
          <p:cNvSpPr txBox="1"/>
          <p:nvPr/>
        </p:nvSpPr>
        <p:spPr>
          <a:xfrm>
            <a:off x="905774" y="5805577"/>
            <a:ext cx="8082951" cy="4830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0815FE6-FA29-EBED-E808-277D86940023}"/>
              </a:ext>
            </a:extLst>
          </p:cNvPr>
          <p:cNvSpPr txBox="1"/>
          <p:nvPr/>
        </p:nvSpPr>
        <p:spPr>
          <a:xfrm>
            <a:off x="838200" y="6148148"/>
            <a:ext cx="78327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BCVA 6.7.5 R&amp;L. 6/6- Bin. Cataracts advised</a:t>
            </a:r>
          </a:p>
        </p:txBody>
      </p:sp>
      <p:pic>
        <p:nvPicPr>
          <p:cNvPr id="7" name="Picture 6">
            <a:extLst>
              <a:ext uri="{FF2B5EF4-FFF2-40B4-BE49-F238E27FC236}">
                <a16:creationId xmlns:a16="http://schemas.microsoft.com/office/drawing/2014/main" id="{78DE0E6A-80CF-3C3A-4639-12471DE2D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8950" y="5314950"/>
            <a:ext cx="1543049" cy="1543049"/>
          </a:xfrm>
          <a:prstGeom prst="rect">
            <a:avLst/>
          </a:prstGeom>
        </p:spPr>
      </p:pic>
      <p:sp>
        <p:nvSpPr>
          <p:cNvPr id="9" name="TextBox 8">
            <a:extLst>
              <a:ext uri="{FF2B5EF4-FFF2-40B4-BE49-F238E27FC236}">
                <a16:creationId xmlns:a16="http://schemas.microsoft.com/office/drawing/2014/main" id="{57B55D5A-2D8D-D7C2-276D-6E025317BE73}"/>
              </a:ext>
            </a:extLst>
          </p:cNvPr>
          <p:cNvSpPr txBox="1"/>
          <p:nvPr/>
        </p:nvSpPr>
        <p:spPr>
          <a:xfrm>
            <a:off x="838200" y="1801335"/>
            <a:ext cx="10935562" cy="461665"/>
          </a:xfrm>
          <a:prstGeom prst="rect">
            <a:avLst/>
          </a:prstGeom>
          <a:noFill/>
        </p:spPr>
        <p:txBody>
          <a:bodyPr wrap="square">
            <a:spAutoFit/>
          </a:bodyPr>
          <a:lstStyle/>
          <a:p>
            <a:r>
              <a:rPr lang="en-GB" sz="2400" b="1">
                <a:solidFill>
                  <a:srgbClr val="500778"/>
                </a:solidFill>
                <a:latin typeface="Arial" panose="020B0604020202020204" pitchFamily="34" charset="0"/>
                <a:cs typeface="Arial" panose="020B0604020202020204" pitchFamily="34" charset="0"/>
              </a:rPr>
              <a:t>You are a practice owner/manager and receive the following complaint:</a:t>
            </a:r>
          </a:p>
        </p:txBody>
      </p:sp>
    </p:spTree>
    <p:extLst>
      <p:ext uri="{BB962C8B-B14F-4D97-AF65-F5344CB8AC3E}">
        <p14:creationId xmlns:p14="http://schemas.microsoft.com/office/powerpoint/2010/main" val="26411103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88D4B29-B683-4C99-9FEC-0A2E58E4F4DC" descr="IMG_10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092" y="0"/>
            <a:ext cx="7405816" cy="716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03D421A-0971-ADBE-16B8-F431CE5AD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8950" y="5314950"/>
            <a:ext cx="1543049" cy="1543049"/>
          </a:xfrm>
          <a:prstGeom prst="rect">
            <a:avLst/>
          </a:prstGeom>
        </p:spPr>
      </p:pic>
    </p:spTree>
    <p:extLst>
      <p:ext uri="{BB962C8B-B14F-4D97-AF65-F5344CB8AC3E}">
        <p14:creationId xmlns:p14="http://schemas.microsoft.com/office/powerpoint/2010/main" val="12056141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Case 1 Discussion</a:t>
            </a:r>
          </a:p>
        </p:txBody>
      </p:sp>
      <p:sp>
        <p:nvSpPr>
          <p:cNvPr id="3" name="Content Placeholder 2"/>
          <p:cNvSpPr>
            <a:spLocks noGrp="1"/>
          </p:cNvSpPr>
          <p:nvPr>
            <p:ph idx="1"/>
          </p:nvPr>
        </p:nvSpPr>
        <p:spPr>
          <a:xfrm>
            <a:off x="838200" y="1825625"/>
            <a:ext cx="9287107" cy="4351338"/>
          </a:xfrm>
        </p:spPr>
        <p:txBody>
          <a:bodyPr/>
          <a:lstStyle/>
          <a:p>
            <a:r>
              <a:rPr lang="en-GB"/>
              <a:t>How will you manage this?</a:t>
            </a:r>
          </a:p>
          <a:p>
            <a:pPr lvl="1"/>
            <a:r>
              <a:rPr lang="en-GB"/>
              <a:t>Conversations with complainant</a:t>
            </a:r>
          </a:p>
          <a:p>
            <a:pPr lvl="1"/>
            <a:r>
              <a:rPr lang="en-GB"/>
              <a:t>Conversations with the registrant</a:t>
            </a:r>
          </a:p>
          <a:p>
            <a:endParaRPr lang="en-GB"/>
          </a:p>
          <a:p>
            <a:r>
              <a:rPr lang="en-GB"/>
              <a:t>What are the key insights/learnings from this case?</a:t>
            </a:r>
          </a:p>
          <a:p>
            <a:endParaRPr lang="en-GB"/>
          </a:p>
        </p:txBody>
      </p:sp>
      <p:pic>
        <p:nvPicPr>
          <p:cNvPr id="5" name="Picture 4">
            <a:extLst>
              <a:ext uri="{FF2B5EF4-FFF2-40B4-BE49-F238E27FC236}">
                <a16:creationId xmlns:a16="http://schemas.microsoft.com/office/drawing/2014/main" id="{F3485ADA-F219-CB66-9D4E-EF70B8257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8950" y="5314950"/>
            <a:ext cx="1543049" cy="1543049"/>
          </a:xfrm>
          <a:prstGeom prst="rect">
            <a:avLst/>
          </a:prstGeom>
        </p:spPr>
      </p:pic>
    </p:spTree>
    <p:extLst>
      <p:ext uri="{BB962C8B-B14F-4D97-AF65-F5344CB8AC3E}">
        <p14:creationId xmlns:p14="http://schemas.microsoft.com/office/powerpoint/2010/main" val="4153579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9D3CB-4949-CA05-898F-473C2041BD01}"/>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79D08D4-C3B4-43E5-48CD-B1F29A79D54D}"/>
              </a:ext>
            </a:extLst>
          </p:cNvPr>
          <p:cNvSpPr/>
          <p:nvPr/>
        </p:nvSpPr>
        <p:spPr>
          <a:xfrm>
            <a:off x="540487" y="4203404"/>
            <a:ext cx="3556591" cy="1967023"/>
          </a:xfrm>
          <a:prstGeom prst="roundRect">
            <a:avLst/>
          </a:prstGeom>
          <a:solidFill>
            <a:srgbClr val="CED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Increase ‘commissioner influencing’ evidence for LOCs</a:t>
            </a:r>
          </a:p>
        </p:txBody>
      </p:sp>
      <p:sp>
        <p:nvSpPr>
          <p:cNvPr id="8" name="Rectangle: Rounded Corners 7">
            <a:extLst>
              <a:ext uri="{FF2B5EF4-FFF2-40B4-BE49-F238E27FC236}">
                <a16:creationId xmlns:a16="http://schemas.microsoft.com/office/drawing/2014/main" id="{F7291C59-7018-3A9F-5C33-38E697C52FF7}"/>
              </a:ext>
            </a:extLst>
          </p:cNvPr>
          <p:cNvSpPr/>
          <p:nvPr/>
        </p:nvSpPr>
        <p:spPr>
          <a:xfrm>
            <a:off x="4317704" y="4203404"/>
            <a:ext cx="3556591" cy="1967023"/>
          </a:xfrm>
          <a:prstGeom prst="roundRect">
            <a:avLst/>
          </a:prstGeom>
          <a:solidFill>
            <a:srgbClr val="CED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err="1">
                <a:solidFill>
                  <a:schemeClr val="tx1"/>
                </a:solidFill>
                <a:latin typeface="Arial" panose="020B0604020202020204" pitchFamily="34" charset="0"/>
                <a:cs typeface="Arial" panose="020B0604020202020204" pitchFamily="34" charset="0"/>
              </a:rPr>
              <a:t>Maximise</a:t>
            </a:r>
            <a:r>
              <a:rPr lang="en-US" sz="2000" b="1">
                <a:solidFill>
                  <a:schemeClr val="tx1"/>
                </a:solidFill>
                <a:latin typeface="Arial" panose="020B0604020202020204" pitchFamily="34" charset="0"/>
                <a:cs typeface="Arial" panose="020B0604020202020204" pitchFamily="34" charset="0"/>
              </a:rPr>
              <a:t> the vital national-local conduit</a:t>
            </a:r>
          </a:p>
        </p:txBody>
      </p:sp>
      <p:sp>
        <p:nvSpPr>
          <p:cNvPr id="9" name="Rectangle: Rounded Corners 8">
            <a:extLst>
              <a:ext uri="{FF2B5EF4-FFF2-40B4-BE49-F238E27FC236}">
                <a16:creationId xmlns:a16="http://schemas.microsoft.com/office/drawing/2014/main" id="{B18C2462-93CD-33BC-EB55-B341E8E37ECA}"/>
              </a:ext>
            </a:extLst>
          </p:cNvPr>
          <p:cNvSpPr/>
          <p:nvPr/>
        </p:nvSpPr>
        <p:spPr>
          <a:xfrm>
            <a:off x="8094921" y="4208719"/>
            <a:ext cx="3556591" cy="1967023"/>
          </a:xfrm>
          <a:prstGeom prst="roundRect">
            <a:avLst/>
          </a:prstGeom>
          <a:solidFill>
            <a:srgbClr val="CED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Champion and showcase local innovation and LOCs</a:t>
            </a:r>
          </a:p>
        </p:txBody>
      </p:sp>
      <p:sp>
        <p:nvSpPr>
          <p:cNvPr id="2" name="Title 1">
            <a:extLst>
              <a:ext uri="{FF2B5EF4-FFF2-40B4-BE49-F238E27FC236}">
                <a16:creationId xmlns:a16="http://schemas.microsoft.com/office/drawing/2014/main" id="{5223B934-203C-72A3-C7A8-C22DC9F37751}"/>
              </a:ext>
            </a:extLst>
          </p:cNvPr>
          <p:cNvSpPr>
            <a:spLocks noGrp="1"/>
          </p:cNvSpPr>
          <p:nvPr>
            <p:ph type="title"/>
          </p:nvPr>
        </p:nvSpPr>
        <p:spPr/>
        <p:txBody>
          <a:bodyPr>
            <a:normAutofit/>
          </a:bodyPr>
          <a:lstStyle/>
          <a:p>
            <a:pPr marL="0" marR="0" lvl="0" indent="0" defTabSz="914400" rtl="0" eaLnBrk="1" fontAlgn="auto" latinLnBrk="0" hangingPunct="1">
              <a:lnSpc>
                <a:spcPct val="123000"/>
              </a:lnSpc>
              <a:spcBef>
                <a:spcPts val="1000"/>
              </a:spcBef>
              <a:spcAft>
                <a:spcPts val="0"/>
              </a:spcAft>
              <a:buClrTx/>
              <a:buSzTx/>
              <a:buFont typeface="Arial" panose="020B0604020202020204" pitchFamily="34" charset="0"/>
              <a:buNone/>
              <a:tabLst/>
              <a:defRPr/>
            </a:pPr>
            <a:r>
              <a:rPr kumimoji="0" lang="en-GB" i="0" u="none" strike="noStrike" kern="1200" cap="none" spc="0" normalizeH="0" baseline="0" noProof="0">
                <a:ln>
                  <a:noFill/>
                </a:ln>
                <a:solidFill>
                  <a:srgbClr val="500778"/>
                </a:solidFill>
                <a:effectLst/>
                <a:uLnTx/>
                <a:uFillTx/>
                <a:ea typeface="+mn-ea"/>
              </a:rPr>
              <a:t>Transformed LOCSU will</a:t>
            </a:r>
          </a:p>
        </p:txBody>
      </p:sp>
      <p:sp>
        <p:nvSpPr>
          <p:cNvPr id="4" name="Rectangle: Rounded Corners 3">
            <a:extLst>
              <a:ext uri="{FF2B5EF4-FFF2-40B4-BE49-F238E27FC236}">
                <a16:creationId xmlns:a16="http://schemas.microsoft.com/office/drawing/2014/main" id="{9566E116-CED9-8DAF-7E9C-FC225C74B8BB}"/>
              </a:ext>
            </a:extLst>
          </p:cNvPr>
          <p:cNvSpPr/>
          <p:nvPr/>
        </p:nvSpPr>
        <p:spPr>
          <a:xfrm>
            <a:off x="540487" y="2020185"/>
            <a:ext cx="3556591" cy="1967023"/>
          </a:xfrm>
          <a:prstGeom prst="round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Lower levies </a:t>
            </a:r>
          </a:p>
        </p:txBody>
      </p:sp>
      <p:sp>
        <p:nvSpPr>
          <p:cNvPr id="5" name="Rectangle: Rounded Corners 4">
            <a:extLst>
              <a:ext uri="{FF2B5EF4-FFF2-40B4-BE49-F238E27FC236}">
                <a16:creationId xmlns:a16="http://schemas.microsoft.com/office/drawing/2014/main" id="{E7285149-F417-0707-31F2-4CC75F35A263}"/>
              </a:ext>
            </a:extLst>
          </p:cNvPr>
          <p:cNvSpPr/>
          <p:nvPr/>
        </p:nvSpPr>
        <p:spPr>
          <a:xfrm>
            <a:off x="4317704" y="2020185"/>
            <a:ext cx="3556591" cy="1967023"/>
          </a:xfrm>
          <a:prstGeom prst="round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Provide clearly defined services and support </a:t>
            </a:r>
          </a:p>
        </p:txBody>
      </p:sp>
      <p:sp>
        <p:nvSpPr>
          <p:cNvPr id="6" name="Rectangle: Rounded Corners 5">
            <a:extLst>
              <a:ext uri="{FF2B5EF4-FFF2-40B4-BE49-F238E27FC236}">
                <a16:creationId xmlns:a16="http://schemas.microsoft.com/office/drawing/2014/main" id="{5AD7721F-F28D-9D9C-7F72-56377FDA4073}"/>
              </a:ext>
            </a:extLst>
          </p:cNvPr>
          <p:cNvSpPr/>
          <p:nvPr/>
        </p:nvSpPr>
        <p:spPr>
          <a:xfrm>
            <a:off x="8094921" y="2025500"/>
            <a:ext cx="3556591" cy="1967023"/>
          </a:xfrm>
          <a:prstGeom prst="round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Arial" panose="020B0604020202020204" pitchFamily="34" charset="0"/>
                <a:cs typeface="Arial" panose="020B0604020202020204" pitchFamily="34" charset="0"/>
              </a:rPr>
              <a:t>Optimise digital resources </a:t>
            </a:r>
          </a:p>
        </p:txBody>
      </p:sp>
    </p:spTree>
    <p:extLst>
      <p:ext uri="{BB962C8B-B14F-4D97-AF65-F5344CB8AC3E}">
        <p14:creationId xmlns:p14="http://schemas.microsoft.com/office/powerpoint/2010/main" val="977542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Case 1 Discussion</a:t>
            </a:r>
          </a:p>
        </p:txBody>
      </p:sp>
      <p:sp>
        <p:nvSpPr>
          <p:cNvPr id="3" name="Content Placeholder 2"/>
          <p:cNvSpPr>
            <a:spLocks noGrp="1"/>
          </p:cNvSpPr>
          <p:nvPr>
            <p:ph idx="1"/>
          </p:nvPr>
        </p:nvSpPr>
        <p:spPr>
          <a:xfrm>
            <a:off x="838200" y="1825625"/>
            <a:ext cx="9287107" cy="4351338"/>
          </a:xfrm>
        </p:spPr>
        <p:txBody>
          <a:bodyPr/>
          <a:lstStyle/>
          <a:p>
            <a:r>
              <a:rPr lang="en-GB"/>
              <a:t>How will you manage this?</a:t>
            </a:r>
          </a:p>
          <a:p>
            <a:pPr lvl="1"/>
            <a:r>
              <a:rPr lang="en-GB"/>
              <a:t>Conversations with complainant</a:t>
            </a:r>
          </a:p>
          <a:p>
            <a:pPr lvl="1"/>
            <a:r>
              <a:rPr lang="en-GB"/>
              <a:t>Conversations with the registrant</a:t>
            </a:r>
          </a:p>
          <a:p>
            <a:endParaRPr lang="en-GB"/>
          </a:p>
          <a:p>
            <a:r>
              <a:rPr lang="en-GB"/>
              <a:t>What are the key insights/learnings from this case?</a:t>
            </a:r>
          </a:p>
          <a:p>
            <a:r>
              <a:rPr lang="en-GB">
                <a:solidFill>
                  <a:srgbClr val="FF0000"/>
                </a:solidFill>
              </a:rPr>
              <a:t>What if the clinician wasn’t working to the local protocol?</a:t>
            </a:r>
          </a:p>
          <a:p>
            <a:r>
              <a:rPr lang="en-GB">
                <a:solidFill>
                  <a:srgbClr val="FF0000"/>
                </a:solidFill>
              </a:rPr>
              <a:t>What if that was a repeating pattern? </a:t>
            </a:r>
          </a:p>
          <a:p>
            <a:endParaRPr lang="en-GB"/>
          </a:p>
          <a:p>
            <a:endParaRPr lang="en-GB"/>
          </a:p>
        </p:txBody>
      </p:sp>
      <p:pic>
        <p:nvPicPr>
          <p:cNvPr id="5" name="Picture 4">
            <a:extLst>
              <a:ext uri="{FF2B5EF4-FFF2-40B4-BE49-F238E27FC236}">
                <a16:creationId xmlns:a16="http://schemas.microsoft.com/office/drawing/2014/main" id="{9D9210BC-56E8-E990-80AA-FA3A19C857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8950" y="5314950"/>
            <a:ext cx="1543049" cy="1543049"/>
          </a:xfrm>
          <a:prstGeom prst="rect">
            <a:avLst/>
          </a:prstGeom>
        </p:spPr>
      </p:pic>
    </p:spTree>
    <p:extLst>
      <p:ext uri="{BB962C8B-B14F-4D97-AF65-F5344CB8AC3E}">
        <p14:creationId xmlns:p14="http://schemas.microsoft.com/office/powerpoint/2010/main" val="26162046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3733" y="439579"/>
            <a:ext cx="9589337" cy="648072"/>
          </a:xfrm>
        </p:spPr>
        <p:txBody>
          <a:bodyPr/>
          <a:lstStyle/>
          <a:p>
            <a:r>
              <a:rPr lang="en-GB" sz="2800">
                <a:solidFill>
                  <a:srgbClr val="500778"/>
                </a:solidFill>
              </a:rPr>
              <a:t>Let’s start with an area in which we should be relatively comfortable… a complaint about a registrant in your area</a:t>
            </a:r>
          </a:p>
        </p:txBody>
      </p:sp>
      <p:grpSp>
        <p:nvGrpSpPr>
          <p:cNvPr id="24" name="Group 23"/>
          <p:cNvGrpSpPr/>
          <p:nvPr/>
        </p:nvGrpSpPr>
        <p:grpSpPr>
          <a:xfrm>
            <a:off x="639184" y="1817587"/>
            <a:ext cx="7200800" cy="4548784"/>
            <a:chOff x="155901" y="1484784"/>
            <a:chExt cx="6840760" cy="4321345"/>
          </a:xfrm>
        </p:grpSpPr>
        <p:sp>
          <p:nvSpPr>
            <p:cNvPr id="25" name="Isosceles Triangle 24"/>
            <p:cNvSpPr/>
            <p:nvPr/>
          </p:nvSpPr>
          <p:spPr>
            <a:xfrm>
              <a:off x="1854930" y="1484784"/>
              <a:ext cx="1628822" cy="1404156"/>
            </a:xfrm>
            <a:prstGeom prst="triangle">
              <a:avLst/>
            </a:prstGeom>
            <a:solidFill>
              <a:srgbClr val="C0504D"/>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 name="Trapezoid 25"/>
            <p:cNvSpPr/>
            <p:nvPr/>
          </p:nvSpPr>
          <p:spPr>
            <a:xfrm>
              <a:off x="1040520" y="2889805"/>
              <a:ext cx="3257642" cy="1404156"/>
            </a:xfrm>
            <a:prstGeom prst="trapezoid">
              <a:avLst>
                <a:gd name="adj" fmla="val 58027"/>
              </a:avLst>
            </a:prstGeom>
            <a:solidFill>
              <a:srgbClr val="F79646"/>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7" name="Trapezoid 26"/>
            <p:cNvSpPr/>
            <p:nvPr/>
          </p:nvSpPr>
          <p:spPr>
            <a:xfrm>
              <a:off x="155901" y="4293961"/>
              <a:ext cx="5026881" cy="1512168"/>
            </a:xfrm>
            <a:prstGeom prst="trapezoid">
              <a:avLst>
                <a:gd name="adj" fmla="val 58027"/>
              </a:avLst>
            </a:prstGeom>
            <a:solidFill>
              <a:srgbClr val="9BBB59"/>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8" name="Rounded Rectangle 27"/>
            <p:cNvSpPr/>
            <p:nvPr/>
          </p:nvSpPr>
          <p:spPr>
            <a:xfrm>
              <a:off x="2569351" y="1729662"/>
              <a:ext cx="4427309" cy="1051266"/>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rPr>
                <a:t>Regulatory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rPr>
                <a:t>Issue could constitute fitness to practise concern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rPr>
                <a:t>Conduct v Competence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rPr>
                <a:t>Repeating pattern of behaviour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rPr>
                <a:t>Lack of insight</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29" name="Rounded Rectangle 28"/>
            <p:cNvSpPr/>
            <p:nvPr/>
          </p:nvSpPr>
          <p:spPr>
            <a:xfrm>
              <a:off x="2569352" y="3066250"/>
              <a:ext cx="4427309" cy="1051266"/>
            </a:xfrm>
            <a:prstGeom prst="round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rPr>
                <a:t>Litigation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rPr>
                <a:t>Damage caused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rPr>
                <a:t>Not indicative of systematically poor performance</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30" name="Rounded Rectangle 29"/>
            <p:cNvSpPr/>
            <p:nvPr/>
          </p:nvSpPr>
          <p:spPr>
            <a:xfrm>
              <a:off x="2569352" y="4524412"/>
              <a:ext cx="4427309" cy="1051266"/>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rPr>
                <a:t>Consumer Complaint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rPr>
                <a:t>Explanation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rPr>
                <a:t>Refund / low level goodwill offer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rPr>
                <a:t>Able to resolve through mediation</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gr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0423" y="1817587"/>
            <a:ext cx="3662404" cy="3662404"/>
          </a:xfrm>
          <a:prstGeom prst="rect">
            <a:avLst/>
          </a:prstGeom>
        </p:spPr>
      </p:pic>
      <p:pic>
        <p:nvPicPr>
          <p:cNvPr id="3" name="Picture 2">
            <a:extLst>
              <a:ext uri="{FF2B5EF4-FFF2-40B4-BE49-F238E27FC236}">
                <a16:creationId xmlns:a16="http://schemas.microsoft.com/office/drawing/2014/main" id="{EDBD3EC6-6CC6-F6C9-72A7-61A05538E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8950" y="5314950"/>
            <a:ext cx="1543049" cy="1543049"/>
          </a:xfrm>
          <a:prstGeom prst="rect">
            <a:avLst/>
          </a:prstGeom>
        </p:spPr>
      </p:pic>
    </p:spTree>
    <p:extLst>
      <p:ext uri="{BB962C8B-B14F-4D97-AF65-F5344CB8AC3E}">
        <p14:creationId xmlns:p14="http://schemas.microsoft.com/office/powerpoint/2010/main" val="3346180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FB42F5B-DAD2-4760-AF20-91689F5B95AE}"/>
              </a:ext>
            </a:extLst>
          </p:cNvPr>
          <p:cNvGraphicFramePr>
            <a:graphicFrameLocks noGrp="1"/>
          </p:cNvGraphicFramePr>
          <p:nvPr>
            <p:ph idx="1"/>
            <p:extLst>
              <p:ext uri="{D42A27DB-BD31-4B8C-83A1-F6EECF244321}">
                <p14:modId xmlns:p14="http://schemas.microsoft.com/office/powerpoint/2010/main" val="3862236920"/>
              </p:ext>
            </p:extLst>
          </p:nvPr>
        </p:nvGraphicFramePr>
        <p:xfrm>
          <a:off x="2416171" y="1653784"/>
          <a:ext cx="7359658" cy="4895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B29E1D1A-CFD1-8101-E1AB-7B8A90E297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48950" y="5314950"/>
            <a:ext cx="1543049" cy="1543049"/>
          </a:xfrm>
          <a:prstGeom prst="rect">
            <a:avLst/>
          </a:prstGeom>
        </p:spPr>
      </p:pic>
      <p:sp>
        <p:nvSpPr>
          <p:cNvPr id="4" name="Title 1">
            <a:extLst>
              <a:ext uri="{FF2B5EF4-FFF2-40B4-BE49-F238E27FC236}">
                <a16:creationId xmlns:a16="http://schemas.microsoft.com/office/drawing/2014/main" id="{5C3464B8-FDB8-7908-6F67-A74D1B4D27BD}"/>
              </a:ext>
            </a:extLst>
          </p:cNvPr>
          <p:cNvSpPr txBox="1">
            <a:spLocks/>
          </p:cNvSpPr>
          <p:nvPr/>
        </p:nvSpPr>
        <p:spPr>
          <a:xfrm>
            <a:off x="838200" y="365126"/>
            <a:ext cx="9605963" cy="1085054"/>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i="0" kern="1200">
                <a:solidFill>
                  <a:srgbClr val="500778"/>
                </a:solidFill>
                <a:latin typeface="Arial" panose="020B0604020202020204" pitchFamily="34" charset="0"/>
                <a:ea typeface="+mj-ea"/>
                <a:cs typeface="Arial" panose="020B0604020202020204" pitchFamily="34" charset="0"/>
              </a:defRPr>
            </a:lvl1pPr>
          </a:lstStyle>
          <a:p>
            <a:r>
              <a:rPr lang="en-GB"/>
              <a:t>AERO Approach: </a:t>
            </a:r>
            <a:r>
              <a:rPr lang="en-GB" sz="4400"/>
              <a:t>Maximising chance of resolution</a:t>
            </a:r>
            <a:endParaRPr lang="en-GB"/>
          </a:p>
        </p:txBody>
      </p:sp>
    </p:spTree>
    <p:extLst>
      <p:ext uri="{BB962C8B-B14F-4D97-AF65-F5344CB8AC3E}">
        <p14:creationId xmlns:p14="http://schemas.microsoft.com/office/powerpoint/2010/main" val="27185165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526C6C-A806-40D9-BC7D-35B4647C3D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3474"/>
          <a:stretch/>
        </p:blipFill>
        <p:spPr>
          <a:xfrm>
            <a:off x="8101339" y="1859579"/>
            <a:ext cx="4090660" cy="4714845"/>
          </a:xfrm>
          <a:prstGeom prst="rect">
            <a:avLst/>
          </a:prstGeom>
        </p:spPr>
      </p:pic>
      <p:sp>
        <p:nvSpPr>
          <p:cNvPr id="5" name="Content Placeholder 2">
            <a:extLst>
              <a:ext uri="{FF2B5EF4-FFF2-40B4-BE49-F238E27FC236}">
                <a16:creationId xmlns:a16="http://schemas.microsoft.com/office/drawing/2014/main" id="{363DE449-A928-4F41-84EA-80347AF0AC91}"/>
              </a:ext>
            </a:extLst>
          </p:cNvPr>
          <p:cNvSpPr txBox="1">
            <a:spLocks noGrp="1"/>
          </p:cNvSpPr>
          <p:nvPr>
            <p:ph idx="1"/>
          </p:nvPr>
        </p:nvSpPr>
        <p:spPr>
          <a:xfrm>
            <a:off x="829340" y="1918202"/>
            <a:ext cx="10007536" cy="4169624"/>
          </a:xfrm>
          <a:prstGeom prst="rect">
            <a:avLst/>
          </a:prstGeom>
        </p:spPr>
        <p:txBody>
          <a:bodyPr vert="horz" lIns="91440" tIns="45720" rIns="91440" bIns="45720" rtlCol="0" anchor="t">
            <a:normAutofit/>
          </a:bodyPr>
          <a:lstStyle>
            <a:lvl1pPr marL="360000" indent="-360000" algn="l" defTabSz="914400" rtl="0" eaLnBrk="1" latinLnBrk="0" hangingPunct="1">
              <a:lnSpc>
                <a:spcPct val="90000"/>
              </a:lnSpc>
              <a:spcBef>
                <a:spcPts val="1200"/>
              </a:spcBef>
              <a:buClr>
                <a:schemeClr val="accent4"/>
              </a:buClr>
              <a:buFont typeface="Calibri" panose="020F0502020204030204" pitchFamily="34" charset="0"/>
              <a:buChar char="»"/>
              <a:defRPr sz="280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685800" indent="-360000" algn="l" defTabSz="914400" rtl="0" eaLnBrk="1" latinLnBrk="0" hangingPunct="1">
              <a:lnSpc>
                <a:spcPct val="90000"/>
              </a:lnSpc>
              <a:spcBef>
                <a:spcPts val="250"/>
              </a:spcBef>
              <a:spcAft>
                <a:spcPts val="250"/>
              </a:spcAft>
              <a:buClr>
                <a:schemeClr val="accent4"/>
              </a:buClr>
              <a:buFont typeface="Calibri" panose="020F0502020204030204" pitchFamily="34" charset="0"/>
              <a:buChar char="»"/>
              <a:defRPr sz="2400" kern="1200">
                <a:solidFill>
                  <a:schemeClr val="tx1">
                    <a:lumMod val="65000"/>
                    <a:lumOff val="35000"/>
                  </a:schemeClr>
                </a:solidFill>
                <a:latin typeface="Calibri" panose="020F0502020204030204" pitchFamily="34" charset="0"/>
                <a:ea typeface="+mn-ea"/>
                <a:cs typeface="Calibri" panose="020F0502020204030204" pitchFamily="34" charset="0"/>
              </a:defRPr>
            </a:lvl2pPr>
            <a:lvl3pPr marL="1143000" indent="-360000" algn="l" defTabSz="914400" rtl="0" eaLnBrk="1" latinLnBrk="0" hangingPunct="1">
              <a:lnSpc>
                <a:spcPct val="90000"/>
              </a:lnSpc>
              <a:spcBef>
                <a:spcPts val="250"/>
              </a:spcBef>
              <a:spcAft>
                <a:spcPts val="250"/>
              </a:spcAft>
              <a:buClr>
                <a:schemeClr val="accent4"/>
              </a:buClr>
              <a:buFont typeface="Calibri" panose="020F0502020204030204" pitchFamily="34" charset="0"/>
              <a:buChar char="»"/>
              <a:defRPr sz="2000" kern="1200">
                <a:solidFill>
                  <a:schemeClr val="tx1">
                    <a:lumMod val="65000"/>
                    <a:lumOff val="35000"/>
                  </a:schemeClr>
                </a:solidFill>
                <a:latin typeface="Calibri" panose="020F0502020204030204" pitchFamily="34" charset="0"/>
                <a:ea typeface="+mn-ea"/>
                <a:cs typeface="Calibri" panose="020F0502020204030204" pitchFamily="34" charset="0"/>
              </a:defRPr>
            </a:lvl3pPr>
            <a:lvl4pPr marL="1600200" indent="-360000" algn="l" defTabSz="914400" rtl="0" eaLnBrk="1" latinLnBrk="0" hangingPunct="1">
              <a:lnSpc>
                <a:spcPct val="90000"/>
              </a:lnSpc>
              <a:spcBef>
                <a:spcPts val="250"/>
              </a:spcBef>
              <a:spcAft>
                <a:spcPts val="250"/>
              </a:spcAft>
              <a:buClr>
                <a:schemeClr val="accent4"/>
              </a:buClr>
              <a:buFont typeface="Calibri" panose="020F0502020204030204" pitchFamily="34" charset="0"/>
              <a:buChar char="»"/>
              <a:defRPr sz="1800" kern="1200">
                <a:solidFill>
                  <a:schemeClr val="tx1">
                    <a:lumMod val="65000"/>
                    <a:lumOff val="35000"/>
                  </a:schemeClr>
                </a:solidFill>
                <a:latin typeface="Calibri" panose="020F0502020204030204" pitchFamily="34" charset="0"/>
                <a:ea typeface="+mn-ea"/>
                <a:cs typeface="Calibri" panose="020F0502020204030204" pitchFamily="34" charset="0"/>
              </a:defRPr>
            </a:lvl4pPr>
            <a:lvl5pPr marL="2057400" indent="-360000" algn="l" defTabSz="914400" rtl="0" eaLnBrk="1" latinLnBrk="0" hangingPunct="1">
              <a:lnSpc>
                <a:spcPct val="90000"/>
              </a:lnSpc>
              <a:spcBef>
                <a:spcPts val="250"/>
              </a:spcBef>
              <a:spcAft>
                <a:spcPts val="250"/>
              </a:spcAft>
              <a:buClr>
                <a:schemeClr val="accent4"/>
              </a:buClr>
              <a:buFont typeface="Calibri" panose="020F0502020204030204" pitchFamily="34" charset="0"/>
              <a:buChar char="»"/>
              <a:defRPr sz="1800" kern="1200">
                <a:solidFill>
                  <a:schemeClr val="tx1">
                    <a:lumMod val="65000"/>
                    <a:lumOff val="3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15000"/>
              </a:lnSpc>
              <a:buNone/>
            </a:pPr>
            <a:r>
              <a:rPr lang="en-GB" sz="2400" b="1">
                <a:solidFill>
                  <a:schemeClr val="tx1"/>
                </a:solidFill>
                <a:latin typeface="Arial" panose="020B0604020202020204" pitchFamily="34" charset="0"/>
                <a:ea typeface="Calibri" panose="020F0502020204030204" pitchFamily="34" charset="0"/>
                <a:cs typeface="Arial" panose="020B0604020202020204" pitchFamily="34" charset="0"/>
              </a:rPr>
              <a:t>How we influence others:</a:t>
            </a:r>
            <a:endParaRPr lang="en-GB" sz="2400" b="1">
              <a:solidFill>
                <a:schemeClr val="tx1"/>
              </a:solidFill>
              <a:latin typeface="Arial" panose="020B0604020202020204" pitchFamily="34" charset="0"/>
              <a:ea typeface="Arial" panose="020B0604020202020204" pitchFamily="34" charset="0"/>
              <a:cs typeface="Arial" panose="020B0604020202020204" pitchFamily="34" charset="0"/>
            </a:endParaRPr>
          </a:p>
          <a:p>
            <a:pPr>
              <a:lnSpc>
                <a:spcPct val="115000"/>
              </a:lnSpc>
              <a:buClr>
                <a:schemeClr val="tx1"/>
              </a:buClr>
              <a:buFont typeface="Arial" panose="020B0604020202020204" pitchFamily="34" charset="0"/>
              <a:buChar char="•"/>
            </a:pPr>
            <a:r>
              <a:rPr lang="en-GB" sz="2400">
                <a:solidFill>
                  <a:schemeClr val="tx1"/>
                </a:solidFill>
                <a:latin typeface="Arial" panose="020B0604020202020204" pitchFamily="34" charset="0"/>
                <a:ea typeface="Arial" panose="020B0604020202020204" pitchFamily="34" charset="0"/>
                <a:cs typeface="Arial" panose="020B0604020202020204" pitchFamily="34" charset="0"/>
              </a:rPr>
              <a:t>55% body language </a:t>
            </a:r>
          </a:p>
          <a:p>
            <a:pPr>
              <a:lnSpc>
                <a:spcPct val="115000"/>
              </a:lnSpc>
              <a:buClr>
                <a:schemeClr val="tx1"/>
              </a:buClr>
              <a:buFont typeface="Arial" panose="020B0604020202020204" pitchFamily="34" charset="0"/>
              <a:buChar char="•"/>
            </a:pPr>
            <a:r>
              <a:rPr lang="en-GB" sz="2400">
                <a:solidFill>
                  <a:schemeClr val="tx1"/>
                </a:solidFill>
                <a:latin typeface="Arial" panose="020B0604020202020204" pitchFamily="34" charset="0"/>
                <a:ea typeface="Arial" panose="020B0604020202020204" pitchFamily="34" charset="0"/>
                <a:cs typeface="Arial" panose="020B0604020202020204" pitchFamily="34" charset="0"/>
              </a:rPr>
              <a:t>38% tone of your voice </a:t>
            </a:r>
          </a:p>
          <a:p>
            <a:pPr>
              <a:lnSpc>
                <a:spcPct val="115000"/>
              </a:lnSpc>
              <a:buClr>
                <a:schemeClr val="tx1"/>
              </a:buClr>
              <a:buFont typeface="Arial" panose="020B0604020202020204" pitchFamily="34" charset="0"/>
              <a:buChar char="•"/>
            </a:pPr>
            <a:r>
              <a:rPr lang="en-GB" sz="2400">
                <a:solidFill>
                  <a:schemeClr val="tx1"/>
                </a:solidFill>
                <a:latin typeface="Arial" panose="020B0604020202020204" pitchFamily="34" charset="0"/>
                <a:ea typeface="Arial" panose="020B0604020202020204" pitchFamily="34" charset="0"/>
                <a:cs typeface="Arial" panose="020B0604020202020204" pitchFamily="34" charset="0"/>
              </a:rPr>
              <a:t>7% words used</a:t>
            </a:r>
          </a:p>
          <a:p>
            <a:pPr>
              <a:lnSpc>
                <a:spcPct val="115000"/>
              </a:lnSpc>
              <a:buFont typeface="Arial" panose="020B0604020202020204" pitchFamily="34" charset="0"/>
              <a:buChar char="•"/>
            </a:pPr>
            <a:endParaRPr lang="en-GB" sz="2400">
              <a:solidFill>
                <a:schemeClr val="tx1"/>
              </a:solidFill>
              <a:latin typeface="Arial" panose="020B0604020202020204" pitchFamily="34" charset="0"/>
              <a:ea typeface="Arial" panose="020B0604020202020204" pitchFamily="34" charset="0"/>
              <a:cs typeface="Arial" panose="020B0604020202020204" pitchFamily="34" charset="0"/>
            </a:endParaRPr>
          </a:p>
          <a:p>
            <a:pPr marL="0" indent="0">
              <a:lnSpc>
                <a:spcPct val="115000"/>
              </a:lnSpc>
              <a:buNone/>
            </a:pPr>
            <a:r>
              <a:rPr lang="en-GB" sz="2400">
                <a:solidFill>
                  <a:schemeClr val="tx1"/>
                </a:solidFill>
                <a:latin typeface="Arial" panose="020B0604020202020204" pitchFamily="34" charset="0"/>
                <a:ea typeface="Arial" panose="020B0604020202020204" pitchFamily="34" charset="0"/>
                <a:cs typeface="Arial" panose="020B0604020202020204" pitchFamily="34" charset="0"/>
              </a:rPr>
              <a:t>Be cognisant of HOW you show up in the meeting</a:t>
            </a:r>
          </a:p>
          <a:p>
            <a:pPr marL="0" indent="0">
              <a:lnSpc>
                <a:spcPct val="115000"/>
              </a:lnSpc>
              <a:buNone/>
            </a:pPr>
            <a:r>
              <a:rPr lang="en-GB" sz="2400">
                <a:solidFill>
                  <a:schemeClr val="tx1"/>
                </a:solidFill>
                <a:latin typeface="Arial" panose="020B0604020202020204" pitchFamily="34" charset="0"/>
                <a:ea typeface="Arial" panose="020B0604020202020204" pitchFamily="34" charset="0"/>
                <a:cs typeface="Arial" panose="020B0604020202020204" pitchFamily="34" charset="0"/>
              </a:rPr>
              <a:t>(Also plan when and where to meet)</a:t>
            </a:r>
          </a:p>
        </p:txBody>
      </p:sp>
      <p:sp>
        <p:nvSpPr>
          <p:cNvPr id="8" name="Title 1">
            <a:extLst>
              <a:ext uri="{FF2B5EF4-FFF2-40B4-BE49-F238E27FC236}">
                <a16:creationId xmlns:a16="http://schemas.microsoft.com/office/drawing/2014/main" id="{8EAA8640-AA34-49F6-8203-E5DEDF22EE96}"/>
              </a:ext>
            </a:extLst>
          </p:cNvPr>
          <p:cNvSpPr>
            <a:spLocks noGrp="1"/>
          </p:cNvSpPr>
          <p:nvPr>
            <p:ph type="title"/>
          </p:nvPr>
        </p:nvSpPr>
        <p:spPr>
          <a:xfrm>
            <a:off x="829340" y="453403"/>
            <a:ext cx="7779202" cy="745891"/>
          </a:xfrm>
        </p:spPr>
        <p:txBody>
          <a:bodyPr>
            <a:noAutofit/>
          </a:bodyPr>
          <a:lstStyle/>
          <a:p>
            <a:r>
              <a:rPr lang="en-GB"/>
              <a:t>Albert Mehrabian’s work</a:t>
            </a:r>
          </a:p>
        </p:txBody>
      </p:sp>
    </p:spTree>
    <p:extLst>
      <p:ext uri="{BB962C8B-B14F-4D97-AF65-F5344CB8AC3E}">
        <p14:creationId xmlns:p14="http://schemas.microsoft.com/office/powerpoint/2010/main" val="40078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Case 1 Discussion</a:t>
            </a:r>
          </a:p>
        </p:txBody>
      </p:sp>
      <p:sp>
        <p:nvSpPr>
          <p:cNvPr id="3" name="Content Placeholder 2"/>
          <p:cNvSpPr>
            <a:spLocks noGrp="1"/>
          </p:cNvSpPr>
          <p:nvPr>
            <p:ph idx="1"/>
          </p:nvPr>
        </p:nvSpPr>
        <p:spPr/>
        <p:txBody>
          <a:bodyPr>
            <a:normAutofit/>
          </a:bodyPr>
          <a:lstStyle/>
          <a:p>
            <a:r>
              <a:rPr lang="en-GB" sz="2400"/>
              <a:t>How will you manage this?</a:t>
            </a:r>
          </a:p>
          <a:p>
            <a:pPr lvl="1"/>
            <a:r>
              <a:rPr lang="en-GB" sz="2000"/>
              <a:t>Review records &amp; confirm local pathway criteria</a:t>
            </a:r>
          </a:p>
          <a:p>
            <a:pPr lvl="1"/>
            <a:r>
              <a:rPr lang="en-GB" sz="2000"/>
              <a:t>Plan conversation-feedback model</a:t>
            </a:r>
          </a:p>
          <a:p>
            <a:pPr lvl="1"/>
            <a:r>
              <a:rPr lang="en-GB" sz="2000"/>
              <a:t>Structure response around AERO</a:t>
            </a:r>
          </a:p>
          <a:p>
            <a:endParaRPr lang="en-GB" sz="2400"/>
          </a:p>
          <a:p>
            <a:r>
              <a:rPr lang="en-GB" sz="2400"/>
              <a:t>What are the key insights/learnings from this case?</a:t>
            </a:r>
          </a:p>
          <a:p>
            <a:pPr lvl="1"/>
            <a:r>
              <a:rPr lang="en-GB" sz="2000"/>
              <a:t>Know your local criteria</a:t>
            </a:r>
          </a:p>
          <a:p>
            <a:pPr lvl="1"/>
            <a:r>
              <a:rPr lang="en-GB" sz="2000"/>
              <a:t>Be confident in applying local criteria</a:t>
            </a:r>
          </a:p>
          <a:p>
            <a:pPr lvl="1"/>
            <a:r>
              <a:rPr lang="en-GB" sz="2000"/>
              <a:t>Politely implement AERO-communication is key</a:t>
            </a:r>
          </a:p>
          <a:p>
            <a:pPr lvl="1"/>
            <a:r>
              <a:rPr lang="en-GB" sz="2000">
                <a:solidFill>
                  <a:srgbClr val="FF0000"/>
                </a:solidFill>
              </a:rPr>
              <a:t>What if the clinician wasn’t working to the local protocol?</a:t>
            </a:r>
          </a:p>
          <a:p>
            <a:pPr lvl="1"/>
            <a:r>
              <a:rPr lang="en-GB" sz="2000">
                <a:solidFill>
                  <a:srgbClr val="FF0000"/>
                </a:solidFill>
              </a:rPr>
              <a:t>What if that was a repeating pattern? </a:t>
            </a:r>
          </a:p>
          <a:p>
            <a:pPr lvl="1"/>
            <a:endParaRPr lang="en-GB" sz="2000"/>
          </a:p>
        </p:txBody>
      </p:sp>
      <p:pic>
        <p:nvPicPr>
          <p:cNvPr id="5" name="Picture 4">
            <a:extLst>
              <a:ext uri="{FF2B5EF4-FFF2-40B4-BE49-F238E27FC236}">
                <a16:creationId xmlns:a16="http://schemas.microsoft.com/office/drawing/2014/main" id="{B5CA277F-1611-388D-CB11-3C17735F0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8950" y="5314950"/>
            <a:ext cx="1543049" cy="1543049"/>
          </a:xfrm>
          <a:prstGeom prst="rect">
            <a:avLst/>
          </a:prstGeom>
        </p:spPr>
      </p:pic>
    </p:spTree>
    <p:extLst>
      <p:ext uri="{BB962C8B-B14F-4D97-AF65-F5344CB8AC3E}">
        <p14:creationId xmlns:p14="http://schemas.microsoft.com/office/powerpoint/2010/main" val="17335165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08B5-1E44-5A7E-3351-3DC4E1768F9D}"/>
              </a:ext>
            </a:extLst>
          </p:cNvPr>
          <p:cNvSpPr>
            <a:spLocks noGrp="1"/>
          </p:cNvSpPr>
          <p:nvPr>
            <p:ph type="title"/>
          </p:nvPr>
        </p:nvSpPr>
        <p:spPr/>
        <p:txBody>
          <a:bodyPr/>
          <a:lstStyle/>
          <a:p>
            <a:r>
              <a:rPr lang="en-GB"/>
              <a:t>Case 2</a:t>
            </a:r>
          </a:p>
        </p:txBody>
      </p:sp>
      <p:sp>
        <p:nvSpPr>
          <p:cNvPr id="3" name="Content Placeholder 2">
            <a:extLst>
              <a:ext uri="{FF2B5EF4-FFF2-40B4-BE49-F238E27FC236}">
                <a16:creationId xmlns:a16="http://schemas.microsoft.com/office/drawing/2014/main" id="{C96DCB26-DC39-F82B-FD79-4DC279B566E7}"/>
              </a:ext>
            </a:extLst>
          </p:cNvPr>
          <p:cNvSpPr>
            <a:spLocks noGrp="1"/>
          </p:cNvSpPr>
          <p:nvPr>
            <p:ph idx="1"/>
          </p:nvPr>
        </p:nvSpPr>
        <p:spPr>
          <a:xfrm>
            <a:off x="838200" y="1825624"/>
            <a:ext cx="10515600" cy="4566549"/>
          </a:xfrm>
        </p:spPr>
        <p:txBody>
          <a:bodyPr>
            <a:normAutofit fontScale="92500" lnSpcReduction="20000"/>
          </a:bodyPr>
          <a:lstStyle/>
          <a:p>
            <a:pPr marL="0" indent="0">
              <a:buNone/>
            </a:pPr>
            <a:r>
              <a:rPr lang="en-GB" sz="2400"/>
              <a:t>It is brought to your attention, that a fellow LOC member was asked by their employer to attend a primary care event on work time and represent their employer, however, the LOC member also claimed expenses and time allowance for a day of LOC work to attend this event.</a:t>
            </a:r>
          </a:p>
          <a:p>
            <a:pPr marL="0" indent="0">
              <a:buNone/>
            </a:pPr>
            <a:r>
              <a:rPr lang="en-GB" sz="2400"/>
              <a:t>The whistleblower, a work colleague of the committee member, wishes to remain anonymous and has provided documentary evidence. This information checks out to be correct; the LOC did not ask the member to attend on their behalf in advance. The claim has been submitted. The member is 6 months into role and this is their first claim. You have an expense policy which you check and consider is open to interpretation.</a:t>
            </a:r>
          </a:p>
          <a:p>
            <a:pPr marL="0" indent="0">
              <a:buNone/>
            </a:pPr>
            <a:endParaRPr lang="en-GB" sz="2400"/>
          </a:p>
          <a:p>
            <a:pPr marL="0" indent="0">
              <a:buNone/>
            </a:pPr>
            <a:r>
              <a:rPr lang="en-GB" sz="2400"/>
              <a:t>Part 1: As an LOC how would you manage this concern?</a:t>
            </a:r>
          </a:p>
          <a:p>
            <a:r>
              <a:rPr lang="en-GB" sz="2400"/>
              <a:t>Map out your process</a:t>
            </a:r>
          </a:p>
          <a:p>
            <a:endParaRPr lang="en-GB" sz="2400"/>
          </a:p>
          <a:p>
            <a:pPr marL="0" indent="0">
              <a:buNone/>
            </a:pPr>
            <a:r>
              <a:rPr lang="en-GB" sz="2400"/>
              <a:t>Part 2: Role play the conversation</a:t>
            </a:r>
          </a:p>
        </p:txBody>
      </p:sp>
      <p:pic>
        <p:nvPicPr>
          <p:cNvPr id="4" name="Picture 3">
            <a:extLst>
              <a:ext uri="{FF2B5EF4-FFF2-40B4-BE49-F238E27FC236}">
                <a16:creationId xmlns:a16="http://schemas.microsoft.com/office/drawing/2014/main" id="{F0C7FC66-823B-846C-0A61-19E6B2CE3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8950" y="5314950"/>
            <a:ext cx="1543049" cy="1543049"/>
          </a:xfrm>
          <a:prstGeom prst="rect">
            <a:avLst/>
          </a:prstGeom>
        </p:spPr>
      </p:pic>
    </p:spTree>
    <p:extLst>
      <p:ext uri="{BB962C8B-B14F-4D97-AF65-F5344CB8AC3E}">
        <p14:creationId xmlns:p14="http://schemas.microsoft.com/office/powerpoint/2010/main" val="36213779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20783-7099-F796-1E3F-8272A83C4355}"/>
              </a:ext>
            </a:extLst>
          </p:cNvPr>
          <p:cNvSpPr>
            <a:spLocks noGrp="1"/>
          </p:cNvSpPr>
          <p:nvPr>
            <p:ph type="title"/>
          </p:nvPr>
        </p:nvSpPr>
        <p:spPr/>
        <p:txBody>
          <a:bodyPr/>
          <a:lstStyle/>
          <a:p>
            <a:r>
              <a:rPr lang="en-GB"/>
              <a:t>Discussion</a:t>
            </a:r>
          </a:p>
        </p:txBody>
      </p:sp>
      <p:sp>
        <p:nvSpPr>
          <p:cNvPr id="3" name="Content Placeholder 2">
            <a:extLst>
              <a:ext uri="{FF2B5EF4-FFF2-40B4-BE49-F238E27FC236}">
                <a16:creationId xmlns:a16="http://schemas.microsoft.com/office/drawing/2014/main" id="{840CF69F-737C-5052-0E9D-433BF74B6700}"/>
              </a:ext>
            </a:extLst>
          </p:cNvPr>
          <p:cNvSpPr>
            <a:spLocks noGrp="1"/>
          </p:cNvSpPr>
          <p:nvPr>
            <p:ph idx="1"/>
          </p:nvPr>
        </p:nvSpPr>
        <p:spPr/>
        <p:txBody>
          <a:bodyPr>
            <a:normAutofit/>
          </a:bodyPr>
          <a:lstStyle/>
          <a:p>
            <a:r>
              <a:rPr lang="en-GB" sz="2400"/>
              <a:t>Refer to your constitution and identify how this behaviour constitutes a breach</a:t>
            </a:r>
          </a:p>
          <a:p>
            <a:r>
              <a:rPr lang="en-GB" sz="2400"/>
              <a:t>Establish the facts and take a statement from the ‘whistleblower’</a:t>
            </a:r>
          </a:p>
          <a:p>
            <a:r>
              <a:rPr lang="en-GB" sz="2400"/>
              <a:t>Formally interview the LOC colleague (representation etc.)</a:t>
            </a:r>
          </a:p>
          <a:p>
            <a:r>
              <a:rPr lang="en-GB" sz="2400"/>
              <a:t>Document all of your findings</a:t>
            </a:r>
          </a:p>
          <a:p>
            <a:r>
              <a:rPr lang="en-GB" sz="2400"/>
              <a:t>Would you view this differently if it was a one-off vs repeating pattern?</a:t>
            </a:r>
          </a:p>
        </p:txBody>
      </p:sp>
      <p:pic>
        <p:nvPicPr>
          <p:cNvPr id="4" name="Picture 3">
            <a:extLst>
              <a:ext uri="{FF2B5EF4-FFF2-40B4-BE49-F238E27FC236}">
                <a16:creationId xmlns:a16="http://schemas.microsoft.com/office/drawing/2014/main" id="{D9C5D130-D125-1541-B93E-03F2AFD6A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8950" y="5323915"/>
            <a:ext cx="1543049" cy="1543049"/>
          </a:xfrm>
          <a:prstGeom prst="rect">
            <a:avLst/>
          </a:prstGeom>
        </p:spPr>
      </p:pic>
    </p:spTree>
    <p:extLst>
      <p:ext uri="{BB962C8B-B14F-4D97-AF65-F5344CB8AC3E}">
        <p14:creationId xmlns:p14="http://schemas.microsoft.com/office/powerpoint/2010/main" val="6419242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726F4-5986-A800-E6E8-4DC86445A6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AEF320-AE0D-759D-D6BA-754095BCC397}"/>
              </a:ext>
            </a:extLst>
          </p:cNvPr>
          <p:cNvSpPr>
            <a:spLocks noGrp="1"/>
          </p:cNvSpPr>
          <p:nvPr>
            <p:ph type="title"/>
          </p:nvPr>
        </p:nvSpPr>
        <p:spPr/>
        <p:txBody>
          <a:bodyPr/>
          <a:lstStyle/>
          <a:p>
            <a:r>
              <a:rPr lang="en-GB"/>
              <a:t>Case 3</a:t>
            </a:r>
          </a:p>
        </p:txBody>
      </p:sp>
      <p:sp>
        <p:nvSpPr>
          <p:cNvPr id="3" name="Content Placeholder 2">
            <a:extLst>
              <a:ext uri="{FF2B5EF4-FFF2-40B4-BE49-F238E27FC236}">
                <a16:creationId xmlns:a16="http://schemas.microsoft.com/office/drawing/2014/main" id="{01A6AFB6-E5E7-C174-D2C2-1C3A1E0FB439}"/>
              </a:ext>
            </a:extLst>
          </p:cNvPr>
          <p:cNvSpPr>
            <a:spLocks noGrp="1"/>
          </p:cNvSpPr>
          <p:nvPr>
            <p:ph idx="1"/>
          </p:nvPr>
        </p:nvSpPr>
        <p:spPr>
          <a:xfrm>
            <a:off x="838200" y="1825625"/>
            <a:ext cx="10515600" cy="4679678"/>
          </a:xfrm>
        </p:spPr>
        <p:txBody>
          <a:bodyPr>
            <a:noAutofit/>
          </a:bodyPr>
          <a:lstStyle/>
          <a:p>
            <a:pPr marL="0" indent="0">
              <a:buNone/>
            </a:pPr>
            <a:r>
              <a:rPr lang="en-GB" sz="2000"/>
              <a:t>Your LOC is at a key point in supporting the ICB with implementing their eye-care strategy, critical to this is a new CUES service. Your LOC is represented on the ICB working group by two officers*. </a:t>
            </a:r>
          </a:p>
          <a:p>
            <a:pPr marL="0" indent="0">
              <a:buNone/>
            </a:pPr>
            <a:r>
              <a:rPr lang="en-GB" sz="2000"/>
              <a:t>One of the officers has just secured a role with a third-party provider that delivers CUES in a few nearby areas and is likely to tender for the new service. The officer has expressed they wish to continue representing the LOC on the working group as they believe there is no conflict of interest.</a:t>
            </a:r>
          </a:p>
          <a:p>
            <a:pPr marL="0" indent="0">
              <a:buNone/>
            </a:pPr>
            <a:endParaRPr lang="en-GB" sz="1600"/>
          </a:p>
          <a:p>
            <a:pPr marL="0" indent="0">
              <a:buNone/>
            </a:pPr>
            <a:r>
              <a:rPr lang="en-GB" sz="2000"/>
              <a:t>Part 1: As an LOC how would you manage this?</a:t>
            </a:r>
          </a:p>
          <a:p>
            <a:r>
              <a:rPr lang="en-GB" sz="2000"/>
              <a:t>Map out your process</a:t>
            </a:r>
          </a:p>
          <a:p>
            <a:r>
              <a:rPr lang="en-GB" sz="2000"/>
              <a:t>What options are available - what are the positive/negative impacts of each option</a:t>
            </a:r>
            <a:endParaRPr lang="en-GB"/>
          </a:p>
          <a:p>
            <a:pPr marL="0" indent="0">
              <a:buNone/>
            </a:pPr>
            <a:r>
              <a:rPr lang="en-GB" sz="2000"/>
              <a:t>Part 2: Role play the conversation with the officer</a:t>
            </a:r>
            <a:endParaRPr lang="en-GB" sz="2000" i="1"/>
          </a:p>
          <a:p>
            <a:pPr marL="0" indent="0">
              <a:buNone/>
            </a:pPr>
            <a:r>
              <a:rPr lang="en-GB" sz="2000" i="1"/>
              <a:t>*Officers are LOC members with specific roles such as chair/ secretary/ treasurer/                 a vice role.</a:t>
            </a:r>
          </a:p>
        </p:txBody>
      </p:sp>
      <p:pic>
        <p:nvPicPr>
          <p:cNvPr id="4" name="Picture 3">
            <a:extLst>
              <a:ext uri="{FF2B5EF4-FFF2-40B4-BE49-F238E27FC236}">
                <a16:creationId xmlns:a16="http://schemas.microsoft.com/office/drawing/2014/main" id="{ECDE13AF-380B-D8F3-74CF-26A3EF70C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8950" y="5314950"/>
            <a:ext cx="1543049" cy="1543049"/>
          </a:xfrm>
          <a:prstGeom prst="rect">
            <a:avLst/>
          </a:prstGeom>
        </p:spPr>
      </p:pic>
    </p:spTree>
    <p:extLst>
      <p:ext uri="{BB962C8B-B14F-4D97-AF65-F5344CB8AC3E}">
        <p14:creationId xmlns:p14="http://schemas.microsoft.com/office/powerpoint/2010/main" val="19423399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B5493-E7EA-A568-8AFE-0B6684DF4A5D}"/>
              </a:ext>
            </a:extLst>
          </p:cNvPr>
          <p:cNvSpPr>
            <a:spLocks noGrp="1"/>
          </p:cNvSpPr>
          <p:nvPr>
            <p:ph type="title"/>
          </p:nvPr>
        </p:nvSpPr>
        <p:spPr/>
        <p:txBody>
          <a:bodyPr/>
          <a:lstStyle/>
          <a:p>
            <a:r>
              <a:rPr lang="en-GB"/>
              <a:t>Case 3 Discussion</a:t>
            </a:r>
          </a:p>
        </p:txBody>
      </p:sp>
      <p:sp>
        <p:nvSpPr>
          <p:cNvPr id="3" name="Content Placeholder 2">
            <a:extLst>
              <a:ext uri="{FF2B5EF4-FFF2-40B4-BE49-F238E27FC236}">
                <a16:creationId xmlns:a16="http://schemas.microsoft.com/office/drawing/2014/main" id="{36B8FAD4-D50F-5FB2-F9D2-FE581BD0FF76}"/>
              </a:ext>
            </a:extLst>
          </p:cNvPr>
          <p:cNvSpPr>
            <a:spLocks noGrp="1"/>
          </p:cNvSpPr>
          <p:nvPr>
            <p:ph idx="1"/>
          </p:nvPr>
        </p:nvSpPr>
        <p:spPr/>
        <p:txBody>
          <a:bodyPr/>
          <a:lstStyle/>
          <a:p>
            <a:pPr marL="0" indent="0">
              <a:buNone/>
            </a:pPr>
            <a:r>
              <a:rPr lang="en-GB"/>
              <a:t>Scope the options</a:t>
            </a:r>
          </a:p>
          <a:p>
            <a:pPr lvl="1"/>
            <a:r>
              <a:rPr lang="en-GB"/>
              <a:t>Full recusal</a:t>
            </a:r>
          </a:p>
          <a:p>
            <a:pPr lvl="1"/>
            <a:r>
              <a:rPr lang="en-GB"/>
              <a:t>Partial recusal</a:t>
            </a:r>
          </a:p>
          <a:p>
            <a:pPr lvl="1"/>
            <a:r>
              <a:rPr lang="en-GB"/>
              <a:t>NDA</a:t>
            </a:r>
          </a:p>
          <a:p>
            <a:pPr lvl="1"/>
            <a:endParaRPr lang="en-GB"/>
          </a:p>
          <a:p>
            <a:pPr marL="0" indent="0">
              <a:buNone/>
            </a:pPr>
            <a:r>
              <a:rPr lang="en-GB"/>
              <a:t>How would you manage the process</a:t>
            </a:r>
          </a:p>
          <a:p>
            <a:pPr lvl="1"/>
            <a:r>
              <a:rPr lang="en-GB"/>
              <a:t>Plan the conversation</a:t>
            </a:r>
          </a:p>
          <a:p>
            <a:pPr lvl="1"/>
            <a:r>
              <a:rPr lang="en-GB"/>
              <a:t>Role play the conversation</a:t>
            </a:r>
          </a:p>
        </p:txBody>
      </p:sp>
      <p:pic>
        <p:nvPicPr>
          <p:cNvPr id="4" name="Picture 3">
            <a:extLst>
              <a:ext uri="{FF2B5EF4-FFF2-40B4-BE49-F238E27FC236}">
                <a16:creationId xmlns:a16="http://schemas.microsoft.com/office/drawing/2014/main" id="{C0FA97C6-E7F8-C610-3A86-BB8C5B9065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8950" y="5314950"/>
            <a:ext cx="1543049" cy="1543049"/>
          </a:xfrm>
          <a:prstGeom prst="rect">
            <a:avLst/>
          </a:prstGeom>
        </p:spPr>
      </p:pic>
    </p:spTree>
    <p:extLst>
      <p:ext uri="{BB962C8B-B14F-4D97-AF65-F5344CB8AC3E}">
        <p14:creationId xmlns:p14="http://schemas.microsoft.com/office/powerpoint/2010/main" val="33395326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1906197"/>
            <a:ext cx="11019183" cy="4481383"/>
          </a:xfrm>
        </p:spPr>
        <p:txBody>
          <a:bodyPr>
            <a:normAutofit/>
          </a:bodyPr>
          <a:lstStyle/>
          <a:p>
            <a:pPr marL="457200" indent="-457200">
              <a:buFont typeface="Arial" panose="020B0604020202020204" pitchFamily="34" charset="0"/>
              <a:buChar char="•"/>
            </a:pPr>
            <a:r>
              <a:rPr lang="en-GB" sz="2000"/>
              <a:t>Don’t delay</a:t>
            </a:r>
          </a:p>
          <a:p>
            <a:pPr marL="457200" indent="-457200">
              <a:buFont typeface="Arial" panose="020B0604020202020204" pitchFamily="34" charset="0"/>
              <a:buChar char="•"/>
            </a:pPr>
            <a:r>
              <a:rPr lang="en-GB" sz="2000"/>
              <a:t>Plan the conversations - where when how I want it to flow-take advice from LOCSU</a:t>
            </a:r>
          </a:p>
          <a:p>
            <a:pPr marL="457200" indent="-457200">
              <a:buFont typeface="Arial" panose="020B0604020202020204" pitchFamily="34" charset="0"/>
              <a:buChar char="•"/>
            </a:pPr>
            <a:r>
              <a:rPr lang="en-GB" sz="2000"/>
              <a:t>Use the new constitution </a:t>
            </a:r>
          </a:p>
          <a:p>
            <a:pPr marL="457200" indent="-457200">
              <a:buFont typeface="Arial" panose="020B0604020202020204" pitchFamily="34" charset="0"/>
              <a:buChar char="•"/>
            </a:pPr>
            <a:r>
              <a:rPr lang="en-GB" sz="2000"/>
              <a:t>Use ‘BAR’ to get in right mindset</a:t>
            </a:r>
          </a:p>
          <a:p>
            <a:pPr marL="457200" indent="-457200">
              <a:buFont typeface="Arial" panose="020B0604020202020204" pitchFamily="34" charset="0"/>
              <a:buChar char="•"/>
            </a:pPr>
            <a:r>
              <a:rPr lang="en-GB" sz="2000"/>
              <a:t>Structure these conversations</a:t>
            </a:r>
          </a:p>
          <a:p>
            <a:pPr marL="457200" indent="-457200">
              <a:buFont typeface="Arial" panose="020B0604020202020204" pitchFamily="34" charset="0"/>
              <a:buChar char="•"/>
            </a:pPr>
            <a:r>
              <a:rPr lang="en-GB" sz="2000"/>
              <a:t>Outline the issue and seek their perspective</a:t>
            </a:r>
          </a:p>
          <a:p>
            <a:pPr marL="457200" indent="-457200">
              <a:buFont typeface="Arial" panose="020B0604020202020204" pitchFamily="34" charset="0"/>
              <a:buChar char="•"/>
            </a:pPr>
            <a:r>
              <a:rPr lang="en-GB" sz="2000"/>
              <a:t>Be clear about what happens next</a:t>
            </a:r>
          </a:p>
          <a:p>
            <a:pPr marL="457200" indent="-457200">
              <a:buFont typeface="Arial" panose="020B0604020202020204" pitchFamily="34" charset="0"/>
              <a:buChar char="•"/>
            </a:pPr>
            <a:r>
              <a:rPr lang="en-GB" sz="2000"/>
              <a:t>Practise/sense check with a peer or colleague</a:t>
            </a:r>
          </a:p>
          <a:p>
            <a:pPr marL="457200" indent="-457200">
              <a:buFont typeface="Arial" panose="020B0604020202020204" pitchFamily="34" charset="0"/>
              <a:buChar char="•"/>
            </a:pPr>
            <a:r>
              <a:rPr lang="en-GB" sz="2000"/>
              <a:t>Follow up to confirm changed behaviour if necessary</a:t>
            </a:r>
          </a:p>
        </p:txBody>
      </p:sp>
      <p:pic>
        <p:nvPicPr>
          <p:cNvPr id="5" name="Picture 4">
            <a:extLst>
              <a:ext uri="{FF2B5EF4-FFF2-40B4-BE49-F238E27FC236}">
                <a16:creationId xmlns:a16="http://schemas.microsoft.com/office/drawing/2014/main" id="{EBE1102C-0457-CDD0-2CA5-0DCEBAE30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8950" y="5314950"/>
            <a:ext cx="1543049" cy="1543049"/>
          </a:xfrm>
          <a:prstGeom prst="rect">
            <a:avLst/>
          </a:prstGeom>
        </p:spPr>
      </p:pic>
      <p:sp>
        <p:nvSpPr>
          <p:cNvPr id="6" name="Title 1">
            <a:extLst>
              <a:ext uri="{FF2B5EF4-FFF2-40B4-BE49-F238E27FC236}">
                <a16:creationId xmlns:a16="http://schemas.microsoft.com/office/drawing/2014/main" id="{4F4F1241-DE51-1CE1-B6F4-B063DDB7B388}"/>
              </a:ext>
            </a:extLst>
          </p:cNvPr>
          <p:cNvSpPr txBox="1">
            <a:spLocks/>
          </p:cNvSpPr>
          <p:nvPr/>
        </p:nvSpPr>
        <p:spPr>
          <a:xfrm>
            <a:off x="838200" y="365126"/>
            <a:ext cx="9605963" cy="10850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500778"/>
                </a:solidFill>
                <a:latin typeface="arial" charset="0"/>
                <a:ea typeface="+mj-ea"/>
                <a:cs typeface="Arial" panose="020B0604020202020204" pitchFamily="34" charset="0"/>
              </a:defRPr>
            </a:lvl1pPr>
          </a:lstStyle>
          <a:p>
            <a:r>
              <a:rPr lang="en-GB" sz="4000">
                <a:latin typeface="Arial" panose="020B0604020202020204" pitchFamily="34" charset="0"/>
              </a:rPr>
              <a:t>Summary &amp; Top Tips </a:t>
            </a:r>
            <a:endParaRPr lang="en-GB">
              <a:latin typeface="Arial" panose="020B0604020202020204" pitchFamily="34" charset="0"/>
            </a:endParaRPr>
          </a:p>
        </p:txBody>
      </p:sp>
    </p:spTree>
    <p:extLst>
      <p:ext uri="{BB962C8B-B14F-4D97-AF65-F5344CB8AC3E}">
        <p14:creationId xmlns:p14="http://schemas.microsoft.com/office/powerpoint/2010/main" val="3890667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62ACF-3DA0-5603-0257-82F1A4EB7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FFFC3F-9DCC-FA13-E081-CBCD1B3BB0F1}"/>
              </a:ext>
            </a:extLst>
          </p:cNvPr>
          <p:cNvSpPr>
            <a:spLocks noGrp="1"/>
          </p:cNvSpPr>
          <p:nvPr>
            <p:ph type="title"/>
          </p:nvPr>
        </p:nvSpPr>
        <p:spPr>
          <a:xfrm>
            <a:off x="657445" y="354493"/>
            <a:ext cx="10219661" cy="1085054"/>
          </a:xfrm>
        </p:spPr>
        <p:txBody>
          <a:bodyPr>
            <a:noAutofit/>
          </a:bodyPr>
          <a:lstStyle/>
          <a:p>
            <a:r>
              <a:rPr lang="en-GB" sz="4000"/>
              <a:t>What LOCs can expect from LOCSU</a:t>
            </a:r>
          </a:p>
        </p:txBody>
      </p:sp>
      <p:sp>
        <p:nvSpPr>
          <p:cNvPr id="5" name="Rectangle: Rounded Corners 4">
            <a:extLst>
              <a:ext uri="{FF2B5EF4-FFF2-40B4-BE49-F238E27FC236}">
                <a16:creationId xmlns:a16="http://schemas.microsoft.com/office/drawing/2014/main" id="{210BA101-4E00-A6C7-E8EA-A888CBF52153}"/>
              </a:ext>
            </a:extLst>
          </p:cNvPr>
          <p:cNvSpPr/>
          <p:nvPr/>
        </p:nvSpPr>
        <p:spPr>
          <a:xfrm>
            <a:off x="572385" y="1807535"/>
            <a:ext cx="3556591" cy="1435396"/>
          </a:xfrm>
          <a:prstGeom prst="round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Access to subject matter expertise</a:t>
            </a:r>
          </a:p>
        </p:txBody>
      </p:sp>
      <p:sp>
        <p:nvSpPr>
          <p:cNvPr id="6" name="Rectangle: Rounded Corners 5">
            <a:extLst>
              <a:ext uri="{FF2B5EF4-FFF2-40B4-BE49-F238E27FC236}">
                <a16:creationId xmlns:a16="http://schemas.microsoft.com/office/drawing/2014/main" id="{2189F6F5-3CC7-D778-39FF-F332AB235CC6}"/>
              </a:ext>
            </a:extLst>
          </p:cNvPr>
          <p:cNvSpPr/>
          <p:nvPr/>
        </p:nvSpPr>
        <p:spPr>
          <a:xfrm>
            <a:off x="572385" y="3429000"/>
            <a:ext cx="3556591" cy="1435396"/>
          </a:xfrm>
          <a:prstGeom prst="roundRect">
            <a:avLst/>
          </a:prstGeom>
          <a:solidFill>
            <a:srgbClr val="CED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Strengthened communications (including LOC engagement comms)</a:t>
            </a:r>
          </a:p>
        </p:txBody>
      </p:sp>
      <p:sp>
        <p:nvSpPr>
          <p:cNvPr id="7" name="Rectangle: Rounded Corners 6">
            <a:extLst>
              <a:ext uri="{FF2B5EF4-FFF2-40B4-BE49-F238E27FC236}">
                <a16:creationId xmlns:a16="http://schemas.microsoft.com/office/drawing/2014/main" id="{3295AC19-E3FD-CB7F-80C3-F7F512F80706}"/>
              </a:ext>
            </a:extLst>
          </p:cNvPr>
          <p:cNvSpPr/>
          <p:nvPr/>
        </p:nvSpPr>
        <p:spPr>
          <a:xfrm>
            <a:off x="572385" y="5057478"/>
            <a:ext cx="3556591" cy="1435396"/>
          </a:xfrm>
          <a:prstGeom prst="roundRect">
            <a:avLst/>
          </a:prstGeom>
          <a:solidFill>
            <a:srgbClr val="C1B2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Clinical pathway/ enhanced service development </a:t>
            </a:r>
          </a:p>
        </p:txBody>
      </p:sp>
      <p:sp>
        <p:nvSpPr>
          <p:cNvPr id="8" name="Rectangle: Rounded Corners 7">
            <a:extLst>
              <a:ext uri="{FF2B5EF4-FFF2-40B4-BE49-F238E27FC236}">
                <a16:creationId xmlns:a16="http://schemas.microsoft.com/office/drawing/2014/main" id="{794AC831-9E76-B867-6BD0-8822D7D9C73D}"/>
              </a:ext>
            </a:extLst>
          </p:cNvPr>
          <p:cNvSpPr/>
          <p:nvPr/>
        </p:nvSpPr>
        <p:spPr>
          <a:xfrm>
            <a:off x="4318589" y="1800522"/>
            <a:ext cx="3556591" cy="1435396"/>
          </a:xfrm>
          <a:prstGeom prst="round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Conduit to sector bodies, OFNC and those who influence national decision makers</a:t>
            </a:r>
          </a:p>
        </p:txBody>
      </p:sp>
      <p:sp>
        <p:nvSpPr>
          <p:cNvPr id="9" name="Rectangle: Rounded Corners 8">
            <a:extLst>
              <a:ext uri="{FF2B5EF4-FFF2-40B4-BE49-F238E27FC236}">
                <a16:creationId xmlns:a16="http://schemas.microsoft.com/office/drawing/2014/main" id="{1135E09A-0CFA-146C-04D9-535BCC2A1D14}"/>
              </a:ext>
            </a:extLst>
          </p:cNvPr>
          <p:cNvSpPr/>
          <p:nvPr/>
        </p:nvSpPr>
        <p:spPr>
          <a:xfrm>
            <a:off x="4318589" y="3421987"/>
            <a:ext cx="3556591" cy="1435396"/>
          </a:xfrm>
          <a:prstGeom prst="roundRect">
            <a:avLst/>
          </a:prstGeom>
          <a:solidFill>
            <a:srgbClr val="CED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Toolkits and guidance underpinning LOC work</a:t>
            </a:r>
          </a:p>
        </p:txBody>
      </p:sp>
      <p:sp>
        <p:nvSpPr>
          <p:cNvPr id="10" name="Rectangle: Rounded Corners 9">
            <a:extLst>
              <a:ext uri="{FF2B5EF4-FFF2-40B4-BE49-F238E27FC236}">
                <a16:creationId xmlns:a16="http://schemas.microsoft.com/office/drawing/2014/main" id="{4D99432D-3EE6-5C78-7F1D-8375DA99B7A2}"/>
              </a:ext>
            </a:extLst>
          </p:cNvPr>
          <p:cNvSpPr/>
          <p:nvPr/>
        </p:nvSpPr>
        <p:spPr>
          <a:xfrm>
            <a:off x="4318589" y="5050465"/>
            <a:ext cx="3556591" cy="1435396"/>
          </a:xfrm>
          <a:prstGeom prst="roundRect">
            <a:avLst/>
          </a:prstGeom>
          <a:solidFill>
            <a:srgbClr val="C1B2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Data, evidence and supporting information to influence and engage ICBs</a:t>
            </a:r>
          </a:p>
        </p:txBody>
      </p:sp>
      <p:sp>
        <p:nvSpPr>
          <p:cNvPr id="11" name="Rectangle: Rounded Corners 10">
            <a:extLst>
              <a:ext uri="{FF2B5EF4-FFF2-40B4-BE49-F238E27FC236}">
                <a16:creationId xmlns:a16="http://schemas.microsoft.com/office/drawing/2014/main" id="{3CA4E91C-D8FD-0A04-B5DA-102D9E34E18B}"/>
              </a:ext>
            </a:extLst>
          </p:cNvPr>
          <p:cNvSpPr/>
          <p:nvPr/>
        </p:nvSpPr>
        <p:spPr>
          <a:xfrm>
            <a:off x="8064793" y="1800522"/>
            <a:ext cx="3556591" cy="1435396"/>
          </a:xfrm>
          <a:prstGeom prst="round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Promotion of LOCs and their work (including aid succession)</a:t>
            </a:r>
          </a:p>
        </p:txBody>
      </p:sp>
      <p:sp>
        <p:nvSpPr>
          <p:cNvPr id="12" name="Rectangle: Rounded Corners 11">
            <a:extLst>
              <a:ext uri="{FF2B5EF4-FFF2-40B4-BE49-F238E27FC236}">
                <a16:creationId xmlns:a16="http://schemas.microsoft.com/office/drawing/2014/main" id="{33F4C99A-AA3C-DE36-595D-1C810B165C9A}"/>
              </a:ext>
            </a:extLst>
          </p:cNvPr>
          <p:cNvSpPr/>
          <p:nvPr/>
        </p:nvSpPr>
        <p:spPr>
          <a:xfrm>
            <a:off x="8064793" y="3421987"/>
            <a:ext cx="3556591" cy="1435396"/>
          </a:xfrm>
          <a:prstGeom prst="roundRect">
            <a:avLst/>
          </a:prstGeom>
          <a:solidFill>
            <a:srgbClr val="CEDC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latin typeface="Arial"/>
                <a:cs typeface="Arial"/>
              </a:rPr>
              <a:t>Tailored LOC training and development (eye to leadership)</a:t>
            </a:r>
          </a:p>
        </p:txBody>
      </p:sp>
      <p:sp>
        <p:nvSpPr>
          <p:cNvPr id="13" name="Rectangle: Rounded Corners 12">
            <a:extLst>
              <a:ext uri="{FF2B5EF4-FFF2-40B4-BE49-F238E27FC236}">
                <a16:creationId xmlns:a16="http://schemas.microsoft.com/office/drawing/2014/main" id="{F30952E6-047B-F70C-941C-8A081A8A4D1F}"/>
              </a:ext>
            </a:extLst>
          </p:cNvPr>
          <p:cNvSpPr/>
          <p:nvPr/>
        </p:nvSpPr>
        <p:spPr>
          <a:xfrm>
            <a:off x="8064793" y="5050465"/>
            <a:ext cx="3556591" cy="1435396"/>
          </a:xfrm>
          <a:prstGeom prst="roundRect">
            <a:avLst/>
          </a:prstGeom>
          <a:solidFill>
            <a:srgbClr val="C1B2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Platforms to network, share and learn (including mentor and buddy)</a:t>
            </a:r>
          </a:p>
        </p:txBody>
      </p:sp>
    </p:spTree>
    <p:extLst>
      <p:ext uri="{BB962C8B-B14F-4D97-AF65-F5344CB8AC3E}">
        <p14:creationId xmlns:p14="http://schemas.microsoft.com/office/powerpoint/2010/main" val="26346669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2"/>
          <p:cNvSpPr>
            <a:spLocks noGrp="1" noChangeArrowheads="1"/>
          </p:cNvSpPr>
          <p:nvPr>
            <p:ph type="title"/>
          </p:nvPr>
        </p:nvSpPr>
        <p:spPr bwMode="auto">
          <a:xfrm>
            <a:off x="854015" y="2033439"/>
            <a:ext cx="8062784" cy="1657649"/>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r>
              <a:rPr lang="en-GB" altLang="en-US" sz="8800" b="1">
                <a:latin typeface="Arial" panose="020B0604020202020204" pitchFamily="34" charset="0"/>
              </a:rPr>
              <a:t>Q&amp;A </a:t>
            </a:r>
          </a:p>
        </p:txBody>
      </p:sp>
      <p:sp>
        <p:nvSpPr>
          <p:cNvPr id="709636" name="Rectangle 4"/>
          <p:cNvSpPr>
            <a:spLocks noChangeArrowheads="1"/>
          </p:cNvSpPr>
          <p:nvPr/>
        </p:nvSpPr>
        <p:spPr bwMode="auto">
          <a:xfrm>
            <a:off x="2411413" y="3027363"/>
            <a:ext cx="7391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76238" indent="-376238">
              <a:defRPr sz="2400">
                <a:solidFill>
                  <a:schemeClr val="tx1"/>
                </a:solidFill>
                <a:latin typeface="Times New Roman" panose="02020603050405020304" pitchFamily="18" charset="0"/>
              </a:defRPr>
            </a:lvl1pPr>
            <a:lvl2pPr marL="952500" indent="-385763">
              <a:defRPr sz="2400">
                <a:solidFill>
                  <a:schemeClr val="tx1"/>
                </a:solidFill>
                <a:latin typeface="Times New Roman" panose="02020603050405020304" pitchFamily="18" charset="0"/>
              </a:defRPr>
            </a:lvl2pPr>
            <a:lvl3pPr marL="1439863" indent="-296863">
              <a:defRPr sz="2400">
                <a:solidFill>
                  <a:schemeClr val="tx1"/>
                </a:solidFill>
                <a:latin typeface="Times New Roman" panose="02020603050405020304" pitchFamily="18" charset="0"/>
              </a:defRPr>
            </a:lvl3pPr>
            <a:lvl4pPr marL="1993900" indent="-274638">
              <a:defRPr sz="2400">
                <a:solidFill>
                  <a:schemeClr val="tx1"/>
                </a:solidFill>
                <a:latin typeface="Times New Roman" panose="02020603050405020304" pitchFamily="18" charset="0"/>
              </a:defRPr>
            </a:lvl4pPr>
            <a:lvl5pPr marL="2524125" indent="-228600">
              <a:defRPr sz="2400">
                <a:solidFill>
                  <a:schemeClr val="tx1"/>
                </a:solidFill>
                <a:latin typeface="Times New Roman" panose="02020603050405020304" pitchFamily="18" charset="0"/>
              </a:defRPr>
            </a:lvl5pPr>
            <a:lvl6pPr marL="2981325" indent="-228600" eaLnBrk="0" fontAlgn="base" hangingPunct="0">
              <a:spcBef>
                <a:spcPct val="0"/>
              </a:spcBef>
              <a:spcAft>
                <a:spcPct val="0"/>
              </a:spcAft>
              <a:defRPr sz="2400">
                <a:solidFill>
                  <a:schemeClr val="tx1"/>
                </a:solidFill>
                <a:latin typeface="Times New Roman" panose="02020603050405020304" pitchFamily="18" charset="0"/>
              </a:defRPr>
            </a:lvl6pPr>
            <a:lvl7pPr marL="3438525" indent="-228600" eaLnBrk="0" fontAlgn="base" hangingPunct="0">
              <a:spcBef>
                <a:spcPct val="0"/>
              </a:spcBef>
              <a:spcAft>
                <a:spcPct val="0"/>
              </a:spcAft>
              <a:defRPr sz="2400">
                <a:solidFill>
                  <a:schemeClr val="tx1"/>
                </a:solidFill>
                <a:latin typeface="Times New Roman" panose="02020603050405020304" pitchFamily="18" charset="0"/>
              </a:defRPr>
            </a:lvl7pPr>
            <a:lvl8pPr marL="3895725" indent="-228600" eaLnBrk="0" fontAlgn="base" hangingPunct="0">
              <a:spcBef>
                <a:spcPct val="0"/>
              </a:spcBef>
              <a:spcAft>
                <a:spcPct val="0"/>
              </a:spcAft>
              <a:defRPr sz="2400">
                <a:solidFill>
                  <a:schemeClr val="tx1"/>
                </a:solidFill>
                <a:latin typeface="Times New Roman" panose="02020603050405020304" pitchFamily="18" charset="0"/>
              </a:defRPr>
            </a:lvl8pPr>
            <a:lvl9pPr marL="4352925"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76238" marR="0" lvl="0" indent="-376238" algn="l" defTabSz="914400" rtl="0" eaLnBrk="1" fontAlgn="auto" latinLnBrk="0" hangingPunct="1">
              <a:lnSpc>
                <a:spcPct val="100000"/>
              </a:lnSpc>
              <a:spcBef>
                <a:spcPct val="20000"/>
              </a:spcBef>
              <a:spcAft>
                <a:spcPts val="0"/>
              </a:spcAft>
              <a:buClr>
                <a:srgbClr val="33CCCC"/>
              </a:buClr>
              <a:buSzTx/>
              <a:buFont typeface="Wingdings 2" panose="05020102010507070707" pitchFamily="18" charset="2"/>
              <a:buNone/>
              <a:tabLst/>
              <a:defRPr/>
            </a:pPr>
            <a:endParaRPr kumimoji="0" lang="en-GB" altLang="en-US" sz="2000" b="0" i="0" u="none" strike="noStrike" kern="1200" cap="none" spc="0" normalizeH="0" baseline="0" noProof="0">
              <a:ln>
                <a:noFill/>
              </a:ln>
              <a:solidFill>
                <a:srgbClr val="000099"/>
              </a:solidFill>
              <a:effectLst/>
              <a:uLnTx/>
              <a:uFillTx/>
              <a:latin typeface="Arial Narrow" panose="020B0606020202030204" pitchFamily="34" charset="0"/>
              <a:ea typeface="+mn-ea"/>
              <a:cs typeface="Times New Roman" panose="02020603050405020304" pitchFamily="18" charset="0"/>
            </a:endParaRPr>
          </a:p>
        </p:txBody>
      </p:sp>
      <p:sp>
        <p:nvSpPr>
          <p:cNvPr id="709637" name="Text Box 5"/>
          <p:cNvSpPr txBox="1">
            <a:spLocks noChangeArrowheads="1"/>
          </p:cNvSpPr>
          <p:nvPr/>
        </p:nvSpPr>
        <p:spPr bwMode="auto">
          <a:xfrm>
            <a:off x="6126442" y="2697164"/>
            <a:ext cx="2375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 name="TextBox 1"/>
          <p:cNvSpPr txBox="1"/>
          <p:nvPr/>
        </p:nvSpPr>
        <p:spPr>
          <a:xfrm>
            <a:off x="5436972" y="5378362"/>
            <a:ext cx="499356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Richard Edwards    </a:t>
            </a:r>
            <a:r>
              <a:rPr kumimoji="0" lang="en-GB" sz="18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B.Sc.MCOptom</a:t>
            </a: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3"/>
              </a:rPr>
              <a:t>Richard.Edwards@optomiseconsulting.co.uk</a:t>
            </a: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07743 382552</a:t>
            </a:r>
          </a:p>
        </p:txBody>
      </p:sp>
      <p:sp>
        <p:nvSpPr>
          <p:cNvPr id="3" name="TextBox 2">
            <a:extLst>
              <a:ext uri="{FF2B5EF4-FFF2-40B4-BE49-F238E27FC236}">
                <a16:creationId xmlns:a16="http://schemas.microsoft.com/office/drawing/2014/main" id="{4E04FA67-5E05-A6B5-08B7-80292702EDE8}"/>
              </a:ext>
            </a:extLst>
          </p:cNvPr>
          <p:cNvSpPr txBox="1"/>
          <p:nvPr/>
        </p:nvSpPr>
        <p:spPr>
          <a:xfrm>
            <a:off x="854015" y="5287992"/>
            <a:ext cx="39171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Louise Robinson BA Hons MPH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897CA56-E5C3-852B-8267-55AB0DE04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8950" y="5314950"/>
            <a:ext cx="1543049" cy="1543049"/>
          </a:xfrm>
          <a:prstGeom prst="rect">
            <a:avLst/>
          </a:prstGeom>
        </p:spPr>
      </p:pic>
    </p:spTree>
    <p:extLst>
      <p:ext uri="{BB962C8B-B14F-4D97-AF65-F5344CB8AC3E}">
        <p14:creationId xmlns:p14="http://schemas.microsoft.com/office/powerpoint/2010/main" val="10302524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0056-12E7-DA00-C076-59B42565AC2B}"/>
              </a:ext>
            </a:extLst>
          </p:cNvPr>
          <p:cNvSpPr>
            <a:spLocks noGrp="1"/>
          </p:cNvSpPr>
          <p:nvPr>
            <p:ph type="ctrTitle"/>
          </p:nvPr>
        </p:nvSpPr>
        <p:spPr>
          <a:xfrm>
            <a:off x="5322094" y="1122363"/>
            <a:ext cx="6012656" cy="2387600"/>
          </a:xfrm>
        </p:spPr>
        <p:txBody>
          <a:bodyPr>
            <a:normAutofit/>
          </a:bodyPr>
          <a:lstStyle/>
          <a:p>
            <a:r>
              <a:rPr lang="en-GB" b="1">
                <a:latin typeface="Arial" panose="020B0604020202020204" pitchFamily="34" charset="0"/>
              </a:rPr>
              <a:t>Part two</a:t>
            </a:r>
          </a:p>
        </p:txBody>
      </p:sp>
      <p:sp>
        <p:nvSpPr>
          <p:cNvPr id="3" name="Subtitle 2">
            <a:extLst>
              <a:ext uri="{FF2B5EF4-FFF2-40B4-BE49-F238E27FC236}">
                <a16:creationId xmlns:a16="http://schemas.microsoft.com/office/drawing/2014/main" id="{054BA8BF-AFF2-6D35-F585-3BCAA5181540}"/>
              </a:ext>
            </a:extLst>
          </p:cNvPr>
          <p:cNvSpPr>
            <a:spLocks noGrp="1"/>
          </p:cNvSpPr>
          <p:nvPr>
            <p:ph type="subTitle" idx="1"/>
          </p:nvPr>
        </p:nvSpPr>
        <p:spPr>
          <a:xfrm>
            <a:off x="5322094" y="3602038"/>
            <a:ext cx="5345906" cy="2017712"/>
          </a:xfrm>
        </p:spPr>
        <p:txBody>
          <a:bodyPr>
            <a:normAutofit/>
          </a:bodyPr>
          <a:lstStyle/>
          <a:p>
            <a:r>
              <a:rPr lang="en-GB"/>
              <a:t>Louise Robinson BA (Hons), MPH</a:t>
            </a:r>
          </a:p>
          <a:p>
            <a:r>
              <a:rPr lang="en-GB"/>
              <a:t>Business &amp; Operations Development Lead</a:t>
            </a:r>
          </a:p>
          <a:p>
            <a:endParaRPr lang="en-GB"/>
          </a:p>
        </p:txBody>
      </p:sp>
    </p:spTree>
    <p:extLst>
      <p:ext uri="{BB962C8B-B14F-4D97-AF65-F5344CB8AC3E}">
        <p14:creationId xmlns:p14="http://schemas.microsoft.com/office/powerpoint/2010/main" val="37362263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7864-DBF1-4B33-3932-2709CD7E22F9}"/>
              </a:ext>
            </a:extLst>
          </p:cNvPr>
          <p:cNvSpPr>
            <a:spLocks noGrp="1"/>
          </p:cNvSpPr>
          <p:nvPr>
            <p:ph type="title"/>
          </p:nvPr>
        </p:nvSpPr>
        <p:spPr/>
        <p:txBody>
          <a:bodyPr/>
          <a:lstStyle/>
          <a:p>
            <a:r>
              <a:rPr lang="en-GB"/>
              <a:t>Model of critical reflection</a:t>
            </a:r>
          </a:p>
        </p:txBody>
      </p:sp>
      <p:sp>
        <p:nvSpPr>
          <p:cNvPr id="5" name="TextBox 4">
            <a:extLst>
              <a:ext uri="{FF2B5EF4-FFF2-40B4-BE49-F238E27FC236}">
                <a16:creationId xmlns:a16="http://schemas.microsoft.com/office/drawing/2014/main" id="{3723F103-085B-951A-3827-AF647F69B7F3}"/>
              </a:ext>
            </a:extLst>
          </p:cNvPr>
          <p:cNvSpPr txBox="1"/>
          <p:nvPr/>
        </p:nvSpPr>
        <p:spPr>
          <a:xfrm>
            <a:off x="9062360" y="5480595"/>
            <a:ext cx="2448363" cy="400110"/>
          </a:xfrm>
          <a:prstGeom prst="rect">
            <a:avLst/>
          </a:prstGeom>
          <a:noFill/>
        </p:spPr>
        <p:txBody>
          <a:bodyPr wrap="square" rtlCol="0">
            <a:spAutoFit/>
          </a:bodyPr>
          <a:lstStyle/>
          <a:p>
            <a:r>
              <a:rPr lang="en-GB" sz="2000"/>
              <a:t>Rolfe et al 2001</a:t>
            </a:r>
          </a:p>
        </p:txBody>
      </p:sp>
      <p:graphicFrame>
        <p:nvGraphicFramePr>
          <p:cNvPr id="3" name="Content Placeholder 3">
            <a:extLst>
              <a:ext uri="{FF2B5EF4-FFF2-40B4-BE49-F238E27FC236}">
                <a16:creationId xmlns:a16="http://schemas.microsoft.com/office/drawing/2014/main" id="{46CB253D-14FD-19CF-16FC-32ED743D7C20}"/>
              </a:ext>
            </a:extLst>
          </p:cNvPr>
          <p:cNvGraphicFramePr>
            <a:graphicFrameLocks/>
          </p:cNvGraphicFramePr>
          <p:nvPr>
            <p:extLst>
              <p:ext uri="{D42A27DB-BD31-4B8C-83A1-F6EECF244321}">
                <p14:modId xmlns:p14="http://schemas.microsoft.com/office/powerpoint/2010/main" val="1589490491"/>
              </p:ext>
            </p:extLst>
          </p:nvPr>
        </p:nvGraphicFramePr>
        <p:xfrm>
          <a:off x="2910604" y="1786270"/>
          <a:ext cx="6370791" cy="4580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79503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15763-E32E-D0B3-BB3D-E71A9C347EC8}"/>
              </a:ext>
            </a:extLst>
          </p:cNvPr>
          <p:cNvSpPr>
            <a:spLocks noGrp="1"/>
          </p:cNvSpPr>
          <p:nvPr>
            <p:ph type="title"/>
          </p:nvPr>
        </p:nvSpPr>
        <p:spPr>
          <a:xfrm>
            <a:off x="838200" y="365125"/>
            <a:ext cx="10515600" cy="1066007"/>
          </a:xfrm>
        </p:spPr>
        <p:txBody>
          <a:bodyPr anchor="ctr">
            <a:normAutofit/>
          </a:bodyPr>
          <a:lstStyle/>
          <a:p>
            <a:r>
              <a:rPr lang="en-GB"/>
              <a:t>We will explore…</a:t>
            </a:r>
          </a:p>
        </p:txBody>
      </p:sp>
      <p:sp>
        <p:nvSpPr>
          <p:cNvPr id="3" name="Content Placeholder 2">
            <a:extLst>
              <a:ext uri="{FF2B5EF4-FFF2-40B4-BE49-F238E27FC236}">
                <a16:creationId xmlns:a16="http://schemas.microsoft.com/office/drawing/2014/main" id="{8FE8CC92-A95C-BE1F-58F9-70DCC261A8C5}"/>
              </a:ext>
            </a:extLst>
          </p:cNvPr>
          <p:cNvSpPr>
            <a:spLocks noGrp="1"/>
          </p:cNvSpPr>
          <p:nvPr>
            <p:ph sz="half" idx="2"/>
          </p:nvPr>
        </p:nvSpPr>
        <p:spPr>
          <a:xfrm>
            <a:off x="839190" y="2826924"/>
            <a:ext cx="4885336" cy="3350038"/>
          </a:xfrm>
        </p:spPr>
        <p:txBody>
          <a:bodyPr vert="horz" lIns="91440" tIns="45720" rIns="91440" bIns="45720" rtlCol="0" anchor="t">
            <a:normAutofit/>
          </a:bodyPr>
          <a:lstStyle/>
          <a:p>
            <a:pPr marL="0" indent="0">
              <a:buNone/>
            </a:pPr>
            <a:r>
              <a:rPr lang="en-GB" sz="2400">
                <a:latin typeface="Arial"/>
                <a:cs typeface="Arial"/>
              </a:rPr>
              <a:t>What are the flexible clauses (across the whole draft constitution) and to what degree do they accommodate the different LOCs and how they operate, or wish to operate in the future?</a:t>
            </a:r>
            <a:endParaRPr lang="en-GB" sz="2400"/>
          </a:p>
          <a:p>
            <a:pPr marL="0" indent="0">
              <a:buNone/>
            </a:pPr>
            <a:endParaRPr lang="en-GB" sz="2000"/>
          </a:p>
        </p:txBody>
      </p:sp>
      <p:pic>
        <p:nvPicPr>
          <p:cNvPr id="5" name="Picture 4">
            <a:extLst>
              <a:ext uri="{FF2B5EF4-FFF2-40B4-BE49-F238E27FC236}">
                <a16:creationId xmlns:a16="http://schemas.microsoft.com/office/drawing/2014/main" id="{9ED64F46-4B7F-0304-FB8B-48297C2D323D}"/>
              </a:ext>
            </a:extLst>
          </p:cNvPr>
          <p:cNvPicPr>
            <a:picLocks noChangeAspect="1"/>
          </p:cNvPicPr>
          <p:nvPr/>
        </p:nvPicPr>
        <p:blipFill>
          <a:blip r:embed="rId3"/>
          <a:srcRect l="8731" r="6872"/>
          <a:stretch/>
        </p:blipFill>
        <p:spPr>
          <a:xfrm>
            <a:off x="6529286" y="2091802"/>
            <a:ext cx="4137313" cy="4073810"/>
          </a:xfrm>
          <a:prstGeom prst="rect">
            <a:avLst/>
          </a:prstGeom>
          <a:noFill/>
        </p:spPr>
      </p:pic>
    </p:spTree>
    <p:extLst>
      <p:ext uri="{BB962C8B-B14F-4D97-AF65-F5344CB8AC3E}">
        <p14:creationId xmlns:p14="http://schemas.microsoft.com/office/powerpoint/2010/main" val="4917263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CBCDE-E128-8507-FAC0-B08754DEB7F2}"/>
              </a:ext>
            </a:extLst>
          </p:cNvPr>
          <p:cNvSpPr>
            <a:spLocks noGrp="1"/>
          </p:cNvSpPr>
          <p:nvPr>
            <p:ph type="title"/>
          </p:nvPr>
        </p:nvSpPr>
        <p:spPr/>
        <p:txBody>
          <a:bodyPr>
            <a:normAutofit fontScale="90000"/>
          </a:bodyPr>
          <a:lstStyle/>
          <a:p>
            <a:r>
              <a:rPr lang="en-GB"/>
              <a:t>Groupwork: </a:t>
            </a:r>
            <a:br>
              <a:rPr lang="en-GB"/>
            </a:br>
            <a:r>
              <a:rPr lang="en-GB" sz="3600"/>
              <a:t>Constitution &amp; implementation</a:t>
            </a:r>
            <a:endParaRPr lang="en-GB"/>
          </a:p>
        </p:txBody>
      </p:sp>
      <p:sp>
        <p:nvSpPr>
          <p:cNvPr id="3" name="Content Placeholder 2">
            <a:extLst>
              <a:ext uri="{FF2B5EF4-FFF2-40B4-BE49-F238E27FC236}">
                <a16:creationId xmlns:a16="http://schemas.microsoft.com/office/drawing/2014/main" id="{FED78FA3-6FE9-60EA-0C64-E5AEE30DECA9}"/>
              </a:ext>
            </a:extLst>
          </p:cNvPr>
          <p:cNvSpPr>
            <a:spLocks noGrp="1"/>
          </p:cNvSpPr>
          <p:nvPr>
            <p:ph idx="1"/>
          </p:nvPr>
        </p:nvSpPr>
        <p:spPr>
          <a:xfrm>
            <a:off x="838200" y="2231365"/>
            <a:ext cx="10555224" cy="3945598"/>
          </a:xfrm>
        </p:spPr>
        <p:txBody>
          <a:bodyPr vert="horz" lIns="91440" tIns="45720" rIns="91440" bIns="45720" rtlCol="0" anchor="t">
            <a:normAutofit/>
          </a:bodyPr>
          <a:lstStyle/>
          <a:p>
            <a:pPr marL="0" indent="0" algn="just">
              <a:lnSpc>
                <a:spcPct val="107000"/>
              </a:lnSpc>
              <a:buNone/>
            </a:pPr>
            <a:r>
              <a:rPr lang="en-GB" sz="2200" kern="100">
                <a:effectLst/>
                <a:latin typeface="Arial"/>
                <a:ea typeface="Calibri" panose="020F0502020204030204" pitchFamily="34" charset="0"/>
                <a:cs typeface="Arial"/>
              </a:rPr>
              <a:t>Working through the handout of </a:t>
            </a:r>
            <a:r>
              <a:rPr lang="en-GB" sz="2200" kern="100">
                <a:latin typeface="Arial"/>
                <a:ea typeface="Calibri" panose="020F0502020204030204" pitchFamily="34" charset="0"/>
                <a:cs typeface="Arial"/>
              </a:rPr>
              <a:t>key</a:t>
            </a:r>
            <a:r>
              <a:rPr lang="en-GB" sz="2200" kern="100">
                <a:effectLst/>
                <a:latin typeface="Arial"/>
                <a:ea typeface="Calibri" panose="020F0502020204030204" pitchFamily="34" charset="0"/>
                <a:cs typeface="Arial"/>
              </a:rPr>
              <a:t> clauses extracted from the draft constitution; discuss whether there is </a:t>
            </a:r>
            <a:r>
              <a:rPr lang="en-GB" sz="2200" kern="100">
                <a:latin typeface="Arial"/>
                <a:ea typeface="Calibri" panose="020F0502020204030204" pitchFamily="34" charset="0"/>
                <a:cs typeface="Arial"/>
              </a:rPr>
              <a:t>enough flexibility </a:t>
            </a:r>
            <a:r>
              <a:rPr lang="en-GB" sz="2200" kern="100">
                <a:effectLst/>
                <a:latin typeface="Arial"/>
                <a:ea typeface="Calibri" panose="020F0502020204030204" pitchFamily="34" charset="0"/>
                <a:cs typeface="Arial"/>
              </a:rPr>
              <a:t>to accommodate how your LOCs operate or wish to operate.</a:t>
            </a:r>
          </a:p>
          <a:p>
            <a:pPr marL="0" lvl="0" indent="0" algn="just">
              <a:lnSpc>
                <a:spcPct val="107000"/>
              </a:lnSpc>
              <a:buNone/>
            </a:pPr>
            <a:r>
              <a:rPr lang="en-GB" sz="2200" kern="100">
                <a:latin typeface="Arial"/>
                <a:ea typeface="Calibri" panose="020F0502020204030204" pitchFamily="34" charset="0"/>
                <a:cs typeface="Arial"/>
              </a:rPr>
              <a:t>Work through the handout, marking any changes that would be necessary to accommodate your LOCs.</a:t>
            </a:r>
            <a:endParaRPr lang="en-GB" sz="2200" kern="100">
              <a:effectLst/>
              <a:latin typeface="Arial"/>
              <a:ea typeface="Calibri" panose="020F0502020204030204" pitchFamily="34" charset="0"/>
              <a:cs typeface="Arial"/>
            </a:endParaRPr>
          </a:p>
          <a:p>
            <a:pPr marL="0" lvl="0" indent="0" algn="just">
              <a:lnSpc>
                <a:spcPct val="107000"/>
              </a:lnSpc>
              <a:buNone/>
            </a:pPr>
            <a:endParaRPr lang="en-GB" sz="2200" kern="100">
              <a:ea typeface="Calibri" panose="020F0502020204030204" pitchFamily="34" charset="0"/>
            </a:endParaRPr>
          </a:p>
          <a:p>
            <a:pPr marL="0" lvl="0" indent="0" algn="just">
              <a:lnSpc>
                <a:spcPct val="107000"/>
              </a:lnSpc>
              <a:buNone/>
            </a:pPr>
            <a:r>
              <a:rPr lang="en-GB" sz="2200" kern="100">
                <a:ea typeface="Calibri" panose="020F0502020204030204" pitchFamily="34" charset="0"/>
              </a:rPr>
              <a:t>(20 minutes)</a:t>
            </a:r>
          </a:p>
        </p:txBody>
      </p:sp>
      <p:pic>
        <p:nvPicPr>
          <p:cNvPr id="6" name="Picture 5">
            <a:extLst>
              <a:ext uri="{FF2B5EF4-FFF2-40B4-BE49-F238E27FC236}">
                <a16:creationId xmlns:a16="http://schemas.microsoft.com/office/drawing/2014/main" id="{D8F27899-C969-33BD-D153-FFFFD92C4943}"/>
              </a:ext>
            </a:extLst>
          </p:cNvPr>
          <p:cNvPicPr>
            <a:picLocks noChangeAspect="1"/>
          </p:cNvPicPr>
          <p:nvPr/>
        </p:nvPicPr>
        <p:blipFill>
          <a:blip r:embed="rId3"/>
          <a:srcRect l="8731" r="6872"/>
          <a:stretch/>
        </p:blipFill>
        <p:spPr>
          <a:xfrm>
            <a:off x="9031856" y="3886199"/>
            <a:ext cx="2666591" cy="2606675"/>
          </a:xfrm>
          <a:prstGeom prst="rect">
            <a:avLst/>
          </a:prstGeom>
          <a:noFill/>
        </p:spPr>
      </p:pic>
    </p:spTree>
    <p:extLst>
      <p:ext uri="{BB962C8B-B14F-4D97-AF65-F5344CB8AC3E}">
        <p14:creationId xmlns:p14="http://schemas.microsoft.com/office/powerpoint/2010/main" val="36896025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0056-12E7-DA00-C076-59B42565AC2B}"/>
              </a:ext>
            </a:extLst>
          </p:cNvPr>
          <p:cNvSpPr>
            <a:spLocks noGrp="1"/>
          </p:cNvSpPr>
          <p:nvPr>
            <p:ph type="ctrTitle"/>
          </p:nvPr>
        </p:nvSpPr>
        <p:spPr>
          <a:xfrm>
            <a:off x="5322094" y="1122363"/>
            <a:ext cx="6012656" cy="2387600"/>
          </a:xfrm>
        </p:spPr>
        <p:txBody>
          <a:bodyPr>
            <a:normAutofit/>
          </a:bodyPr>
          <a:lstStyle/>
          <a:p>
            <a:r>
              <a:rPr lang="en-GB" b="1">
                <a:latin typeface="Arial" panose="020B0604020202020204" pitchFamily="34" charset="0"/>
              </a:rPr>
              <a:t>Thank you</a:t>
            </a:r>
          </a:p>
        </p:txBody>
      </p:sp>
      <p:sp>
        <p:nvSpPr>
          <p:cNvPr id="3" name="Subtitle 2">
            <a:extLst>
              <a:ext uri="{FF2B5EF4-FFF2-40B4-BE49-F238E27FC236}">
                <a16:creationId xmlns:a16="http://schemas.microsoft.com/office/drawing/2014/main" id="{054BA8BF-AFF2-6D35-F585-3BCAA5181540}"/>
              </a:ext>
            </a:extLst>
          </p:cNvPr>
          <p:cNvSpPr>
            <a:spLocks noGrp="1"/>
          </p:cNvSpPr>
          <p:nvPr>
            <p:ph type="subTitle" idx="1"/>
          </p:nvPr>
        </p:nvSpPr>
        <p:spPr>
          <a:xfrm>
            <a:off x="5322093" y="3602038"/>
            <a:ext cx="5736431" cy="2017712"/>
          </a:xfrm>
        </p:spPr>
        <p:txBody>
          <a:bodyPr>
            <a:normAutofit fontScale="92500"/>
          </a:bodyPr>
          <a:lstStyle/>
          <a:p>
            <a:r>
              <a:rPr lang="en-GB"/>
              <a:t>Richard Edwards B.Sc. (Hons), </a:t>
            </a:r>
            <a:r>
              <a:rPr lang="en-GB" err="1"/>
              <a:t>MCOptom</a:t>
            </a:r>
            <a:endParaRPr lang="en-GB"/>
          </a:p>
          <a:p>
            <a:r>
              <a:rPr lang="en-GB"/>
              <a:t>Optimise Consulting</a:t>
            </a:r>
          </a:p>
          <a:p>
            <a:r>
              <a:rPr lang="en-GB"/>
              <a:t>Louise Robinson BA (Hons), MPH</a:t>
            </a:r>
          </a:p>
          <a:p>
            <a:r>
              <a:rPr lang="en-GB"/>
              <a:t>Business &amp; Operations Development Lead</a:t>
            </a:r>
          </a:p>
          <a:p>
            <a:endParaRPr lang="en-GB"/>
          </a:p>
        </p:txBody>
      </p:sp>
    </p:spTree>
    <p:extLst>
      <p:ext uri="{BB962C8B-B14F-4D97-AF65-F5344CB8AC3E}">
        <p14:creationId xmlns:p14="http://schemas.microsoft.com/office/powerpoint/2010/main" val="30896267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B8371-7B1D-C39B-9F0F-7FDD2CA49D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4E0C83-410C-9424-3111-41F9718AB062}"/>
              </a:ext>
            </a:extLst>
          </p:cNvPr>
          <p:cNvSpPr>
            <a:spLocks noGrp="1"/>
          </p:cNvSpPr>
          <p:nvPr>
            <p:ph type="ctrTitle"/>
          </p:nvPr>
        </p:nvSpPr>
        <p:spPr>
          <a:xfrm>
            <a:off x="5322094" y="1457643"/>
            <a:ext cx="5345906" cy="2387600"/>
          </a:xfrm>
        </p:spPr>
        <p:txBody>
          <a:bodyPr/>
          <a:lstStyle/>
          <a:p>
            <a:r>
              <a:rPr lang="en-GB" b="1">
                <a:latin typeface="Arial" panose="020B0604020202020204" pitchFamily="34" charset="0"/>
              </a:rPr>
              <a:t>Closing remarks</a:t>
            </a:r>
          </a:p>
        </p:txBody>
      </p:sp>
      <p:sp>
        <p:nvSpPr>
          <p:cNvPr id="4" name="Content Placeholder 2">
            <a:extLst>
              <a:ext uri="{FF2B5EF4-FFF2-40B4-BE49-F238E27FC236}">
                <a16:creationId xmlns:a16="http://schemas.microsoft.com/office/drawing/2014/main" id="{9BBD39D4-CC6D-3001-D6F2-CBE84AAB47A0}"/>
              </a:ext>
            </a:extLst>
          </p:cNvPr>
          <p:cNvSpPr>
            <a:spLocks noGrp="1"/>
          </p:cNvSpPr>
          <p:nvPr>
            <p:ph type="subTitle" idx="1"/>
          </p:nvPr>
        </p:nvSpPr>
        <p:spPr>
          <a:xfrm>
            <a:off x="5322094" y="3845243"/>
            <a:ext cx="5345906" cy="1655762"/>
          </a:xfrm>
        </p:spPr>
        <p:txBody>
          <a:bodyPr>
            <a:normAutofit/>
          </a:bodyPr>
          <a:lstStyle/>
          <a:p>
            <a:pPr marL="0" indent="0">
              <a:buNone/>
            </a:pPr>
            <a:r>
              <a:rPr lang="en-US" sz="3200"/>
              <a:t>Janice Foster, LOCSU CEO</a:t>
            </a:r>
            <a:endParaRPr lang="en-GB" sz="4000"/>
          </a:p>
        </p:txBody>
      </p:sp>
    </p:spTree>
    <p:extLst>
      <p:ext uri="{BB962C8B-B14F-4D97-AF65-F5344CB8AC3E}">
        <p14:creationId xmlns:p14="http://schemas.microsoft.com/office/powerpoint/2010/main" val="3715241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D3B1E-1DC9-26C7-B7FE-80011DA46E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1F3F51-EC07-8F39-E75A-A732B07192AB}"/>
              </a:ext>
            </a:extLst>
          </p:cNvPr>
          <p:cNvSpPr>
            <a:spLocks noGrp="1"/>
          </p:cNvSpPr>
          <p:nvPr>
            <p:ph type="title"/>
          </p:nvPr>
        </p:nvSpPr>
        <p:spPr>
          <a:xfrm>
            <a:off x="886327" y="376442"/>
            <a:ext cx="9605963" cy="1085054"/>
          </a:xfrm>
        </p:spPr>
        <p:txBody>
          <a:bodyPr>
            <a:normAutofit/>
          </a:bodyPr>
          <a:lstStyle/>
          <a:p>
            <a:r>
              <a:rPr lang="en-GB"/>
              <a:t>What sets LOCSU apart</a:t>
            </a:r>
          </a:p>
        </p:txBody>
      </p:sp>
      <p:sp>
        <p:nvSpPr>
          <p:cNvPr id="4" name="Rectangle: Rounded Corners 3">
            <a:extLst>
              <a:ext uri="{FF2B5EF4-FFF2-40B4-BE49-F238E27FC236}">
                <a16:creationId xmlns:a16="http://schemas.microsoft.com/office/drawing/2014/main" id="{662C0A25-812F-B5B8-AA02-81EA696F3091}"/>
              </a:ext>
            </a:extLst>
          </p:cNvPr>
          <p:cNvSpPr/>
          <p:nvPr/>
        </p:nvSpPr>
        <p:spPr>
          <a:xfrm>
            <a:off x="1238765" y="1871437"/>
            <a:ext cx="4704659" cy="2186595"/>
          </a:xfrm>
          <a:prstGeom prst="round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0" fontAlgn="base" latinLnBrk="0" hangingPunct="0">
              <a:lnSpc>
                <a:spcPct val="100000"/>
              </a:lnSpc>
              <a:spcBef>
                <a:spcPct val="0"/>
              </a:spcBef>
              <a:spcAft>
                <a:spcPts val="1200"/>
              </a:spcAft>
              <a:buClrTx/>
              <a:buSzTx/>
              <a:tabLst/>
            </a:pPr>
            <a:r>
              <a:rPr lang="en-US" altLang="en-US" sz="2000">
                <a:solidFill>
                  <a:srgbClr val="CEDC00"/>
                </a:solidFill>
                <a:latin typeface="Archivo Black" panose="020B0A03020202020B04" pitchFamily="34" charset="0"/>
                <a:cs typeface="Arial"/>
              </a:rPr>
              <a:t>Expertise and structure shaped around LOCs </a:t>
            </a:r>
          </a:p>
          <a:p>
            <a:pPr marR="0" lvl="0" algn="ctr" defTabSz="914400" rtl="0" eaLnBrk="0" fontAlgn="base" latinLnBrk="0" hangingPunct="0">
              <a:lnSpc>
                <a:spcPct val="100000"/>
              </a:lnSpc>
              <a:spcBef>
                <a:spcPct val="0"/>
              </a:spcBef>
              <a:spcAft>
                <a:spcPts val="1200"/>
              </a:spcAft>
              <a:buClrTx/>
              <a:buSzTx/>
              <a:tabLst/>
            </a:pPr>
            <a:r>
              <a:rPr lang="en-US" altLang="en-US" sz="1400">
                <a:latin typeface="Arial"/>
                <a:cs typeface="Arial"/>
              </a:rPr>
              <a:t>Resources and team tailored to LOCs needs</a:t>
            </a:r>
          </a:p>
        </p:txBody>
      </p:sp>
      <p:sp>
        <p:nvSpPr>
          <p:cNvPr id="5" name="Rectangle: Rounded Corners 4">
            <a:extLst>
              <a:ext uri="{FF2B5EF4-FFF2-40B4-BE49-F238E27FC236}">
                <a16:creationId xmlns:a16="http://schemas.microsoft.com/office/drawing/2014/main" id="{53ED780F-AC39-1E4E-7102-7C098BEC9D07}"/>
              </a:ext>
            </a:extLst>
          </p:cNvPr>
          <p:cNvSpPr/>
          <p:nvPr/>
        </p:nvSpPr>
        <p:spPr>
          <a:xfrm>
            <a:off x="6083643" y="1871437"/>
            <a:ext cx="4704659" cy="2186595"/>
          </a:xfrm>
          <a:prstGeom prst="round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eaLnBrk="0" fontAlgn="base" hangingPunct="0">
              <a:spcBef>
                <a:spcPct val="0"/>
              </a:spcBef>
              <a:spcAft>
                <a:spcPts val="1200"/>
              </a:spcAft>
              <a:defRPr/>
            </a:pPr>
            <a:r>
              <a:rPr kumimoji="0" lang="en-US" altLang="en-US" sz="2000" i="0" u="none" strike="noStrike" kern="1200" cap="none" spc="0" normalizeH="0" baseline="0" noProof="0">
                <a:ln>
                  <a:noFill/>
                </a:ln>
                <a:solidFill>
                  <a:srgbClr val="CEDC00"/>
                </a:solidFill>
                <a:effectLst/>
                <a:uLnTx/>
                <a:uFillTx/>
                <a:latin typeface="Archivo Black"/>
                <a:cs typeface="Arial"/>
              </a:rPr>
              <a:t>Founded and formed by sector bodies</a:t>
            </a:r>
            <a:r>
              <a:rPr kumimoji="0" lang="en-US" altLang="en-US" sz="2000" b="0" i="0" u="none" strike="noStrike" kern="1200" cap="none" spc="0" normalizeH="0" baseline="0" noProof="0">
                <a:ln>
                  <a:noFill/>
                </a:ln>
                <a:solidFill>
                  <a:schemeClr val="bg1"/>
                </a:solidFill>
                <a:effectLst/>
                <a:uLnTx/>
                <a:uFillTx/>
                <a:latin typeface="Arial"/>
                <a:cs typeface="Arial"/>
              </a:rPr>
              <a:t> </a:t>
            </a:r>
          </a:p>
          <a:p>
            <a:pPr marR="0" lvl="0" algn="ctr" defTabSz="914400" rtl="0" eaLnBrk="0" fontAlgn="base" latinLnBrk="0" hangingPunct="0">
              <a:lnSpc>
                <a:spcPct val="100000"/>
              </a:lnSpc>
              <a:spcBef>
                <a:spcPct val="0"/>
              </a:spcBef>
              <a:spcAft>
                <a:spcPts val="1200"/>
              </a:spcAft>
              <a:buClrTx/>
              <a:buSzTx/>
              <a:tabLst/>
              <a:defRPr/>
            </a:pPr>
            <a:r>
              <a:rPr kumimoji="0" lang="en-US" altLang="en-US" sz="1400" b="0" i="0" u="none" strike="noStrike" kern="1200" cap="none" spc="0" normalizeH="0" baseline="0" noProof="0">
                <a:ln>
                  <a:noFill/>
                </a:ln>
                <a:solidFill>
                  <a:schemeClr val="bg1"/>
                </a:solidFill>
                <a:effectLst/>
                <a:uLnTx/>
                <a:uFillTx/>
                <a:latin typeface="Arial"/>
                <a:cs typeface="Arial"/>
              </a:rPr>
              <a:t>(</a:t>
            </a:r>
            <a:r>
              <a:rPr kumimoji="0" lang="en-GB" sz="1400" b="0" i="0" u="none" strike="noStrike" kern="1200" cap="none" spc="0" normalizeH="0" baseline="0" noProof="0">
                <a:ln>
                  <a:noFill/>
                </a:ln>
                <a:solidFill>
                  <a:schemeClr val="bg1"/>
                </a:solidFill>
                <a:effectLst/>
                <a:uLnTx/>
                <a:uFillTx/>
                <a:latin typeface="Arial"/>
                <a:ea typeface="Times New Roman" panose="02020603050405020304" pitchFamily="18" charset="0"/>
                <a:cs typeface="Arial"/>
              </a:rPr>
              <a:t>all in your area will be members)</a:t>
            </a:r>
            <a:endParaRPr kumimoji="0" lang="en-US" altLang="en-US" sz="1400" b="0" i="0" u="none" strike="noStrike" kern="1200" cap="none" spc="0" normalizeH="0" baseline="0" noProof="0">
              <a:ln>
                <a:noFill/>
              </a:ln>
              <a:solidFill>
                <a:schemeClr val="bg1"/>
              </a:solidFill>
              <a:effectLst/>
              <a:uLnTx/>
              <a:uFillTx/>
              <a:latin typeface="Arial"/>
              <a:cs typeface="Arial"/>
            </a:endParaRPr>
          </a:p>
          <a:p>
            <a:pPr marR="0" lvl="0" algn="ctr" defTabSz="914400" rtl="0" eaLnBrk="0" fontAlgn="base" latinLnBrk="0" hangingPunct="0">
              <a:lnSpc>
                <a:spcPct val="100000"/>
              </a:lnSpc>
              <a:spcBef>
                <a:spcPct val="0"/>
              </a:spcBef>
              <a:spcAft>
                <a:spcPts val="1200"/>
              </a:spcAft>
              <a:buClrTx/>
              <a:buSzTx/>
              <a:tabLst/>
              <a:defRPr/>
            </a:pPr>
            <a:r>
              <a:rPr lang="en-US" altLang="en-US" sz="1400">
                <a:solidFill>
                  <a:schemeClr val="bg1"/>
                </a:solidFill>
                <a:latin typeface="Arial"/>
                <a:cs typeface="Arial"/>
              </a:rPr>
              <a:t>U</a:t>
            </a:r>
            <a:r>
              <a:rPr kumimoji="0" lang="en-US" altLang="en-US" sz="1400" b="0" i="0" u="none" strike="noStrike" kern="1200" cap="none" spc="0" normalizeH="0" baseline="0" noProof="0">
                <a:ln>
                  <a:noFill/>
                </a:ln>
                <a:solidFill>
                  <a:schemeClr val="bg1"/>
                </a:solidFill>
                <a:effectLst/>
                <a:uLnTx/>
                <a:uFillTx/>
                <a:latin typeface="Arial"/>
                <a:cs typeface="Arial"/>
              </a:rPr>
              <a:t>nique Board providing sector rich debates on national issues impacting regional and local decisions, LOC work and primary eye care.</a:t>
            </a:r>
            <a:endParaRPr lang="en-US" altLang="en-US" sz="1400" b="0" i="0" u="none" strike="noStrike" kern="1200" cap="none" spc="0" normalizeH="0" baseline="0" noProof="0">
              <a:ln>
                <a:noFill/>
              </a:ln>
              <a:solidFill>
                <a:schemeClr val="bg1"/>
              </a:solidFill>
              <a:effectLst/>
              <a:uLnTx/>
              <a:uFillTx/>
              <a:latin typeface="Arial"/>
              <a:cs typeface="Arial"/>
            </a:endParaRPr>
          </a:p>
        </p:txBody>
      </p:sp>
      <p:sp>
        <p:nvSpPr>
          <p:cNvPr id="7" name="Rectangle: Rounded Corners 6">
            <a:extLst>
              <a:ext uri="{FF2B5EF4-FFF2-40B4-BE49-F238E27FC236}">
                <a16:creationId xmlns:a16="http://schemas.microsoft.com/office/drawing/2014/main" id="{DE91174D-38AF-A530-2F35-1888101365B4}"/>
              </a:ext>
            </a:extLst>
          </p:cNvPr>
          <p:cNvSpPr/>
          <p:nvPr/>
        </p:nvSpPr>
        <p:spPr>
          <a:xfrm>
            <a:off x="1238764" y="4183751"/>
            <a:ext cx="4704659" cy="2186595"/>
          </a:xfrm>
          <a:prstGeom prst="round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0" fontAlgn="base" latinLnBrk="0" hangingPunct="0">
              <a:lnSpc>
                <a:spcPct val="100000"/>
              </a:lnSpc>
              <a:spcBef>
                <a:spcPct val="0"/>
              </a:spcBef>
              <a:spcAft>
                <a:spcPts val="1200"/>
              </a:spcAft>
              <a:buClrTx/>
              <a:buSzTx/>
              <a:tabLst/>
              <a:defRPr/>
            </a:pPr>
            <a:r>
              <a:rPr lang="en-US" altLang="en-US">
                <a:solidFill>
                  <a:srgbClr val="CEDC00"/>
                </a:solidFill>
                <a:latin typeface="Archivo Black" panose="020B0A03020202020B04" pitchFamily="34" charset="0"/>
                <a:cs typeface="Arial"/>
              </a:rPr>
              <a:t>Unique and important role as the bridge between national and local </a:t>
            </a:r>
            <a:r>
              <a:rPr lang="en-GB" altLang="en-US">
                <a:solidFill>
                  <a:srgbClr val="CEDC00"/>
                </a:solidFill>
                <a:latin typeface="Archivo Black" panose="020B0A03020202020B04" pitchFamily="34" charset="0"/>
                <a:cs typeface="Arial"/>
              </a:rPr>
              <a:t>and</a:t>
            </a:r>
            <a:r>
              <a:rPr lang="en-GB">
                <a:solidFill>
                  <a:srgbClr val="CEDC00"/>
                </a:solidFill>
                <a:effectLst/>
                <a:latin typeface="Archivo Black" panose="020B0A03020202020B04" pitchFamily="34" charset="0"/>
                <a:ea typeface="Times New Roman" panose="02020603050405020304" pitchFamily="18" charset="0"/>
                <a:cs typeface="Arial"/>
              </a:rPr>
              <a:t> sector bodies</a:t>
            </a:r>
          </a:p>
          <a:p>
            <a:pPr marR="0" lvl="0" algn="ctr" defTabSz="914400" rtl="0" eaLnBrk="0" fontAlgn="base" latinLnBrk="0" hangingPunct="0">
              <a:lnSpc>
                <a:spcPct val="100000"/>
              </a:lnSpc>
              <a:spcBef>
                <a:spcPct val="0"/>
              </a:spcBef>
              <a:spcAft>
                <a:spcPts val="1200"/>
              </a:spcAft>
              <a:buClrTx/>
              <a:buSzTx/>
              <a:tabLst/>
              <a:defRPr/>
            </a:pPr>
            <a:r>
              <a:rPr lang="en-US" altLang="en-US" sz="1400">
                <a:solidFill>
                  <a:schemeClr val="bg1"/>
                </a:solidFill>
                <a:latin typeface="Arial"/>
                <a:cs typeface="Arial"/>
              </a:rPr>
              <a:t>What is happening locally is escalated and debated nationally through sector bodies, and what is happening nationally is experienced and fought locally.</a:t>
            </a:r>
          </a:p>
        </p:txBody>
      </p:sp>
      <p:sp>
        <p:nvSpPr>
          <p:cNvPr id="8" name="Rectangle: Rounded Corners 7">
            <a:extLst>
              <a:ext uri="{FF2B5EF4-FFF2-40B4-BE49-F238E27FC236}">
                <a16:creationId xmlns:a16="http://schemas.microsoft.com/office/drawing/2014/main" id="{6A6C7F72-2DFC-6FEA-2F0C-C964D23A2547}"/>
              </a:ext>
            </a:extLst>
          </p:cNvPr>
          <p:cNvSpPr/>
          <p:nvPr/>
        </p:nvSpPr>
        <p:spPr>
          <a:xfrm>
            <a:off x="6083642" y="4183751"/>
            <a:ext cx="4704659" cy="2186595"/>
          </a:xfrm>
          <a:prstGeom prst="round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eaLnBrk="0" fontAlgn="base" hangingPunct="0">
              <a:spcBef>
                <a:spcPct val="0"/>
              </a:spcBef>
              <a:spcAft>
                <a:spcPts val="1200"/>
              </a:spcAft>
              <a:defRPr/>
            </a:pPr>
            <a:r>
              <a:rPr kumimoji="0" lang="en-US" altLang="en-US" sz="2000" i="0" u="none" strike="noStrike" kern="1200" cap="none" spc="0" normalizeH="0" baseline="0" noProof="0" dirty="0">
                <a:ln>
                  <a:noFill/>
                </a:ln>
                <a:solidFill>
                  <a:srgbClr val="CEDC00"/>
                </a:solidFill>
                <a:effectLst/>
                <a:uLnTx/>
                <a:uFillTx/>
                <a:latin typeface="Archivo Black"/>
                <a:cs typeface="Arial"/>
              </a:rPr>
              <a:t>Central point with </a:t>
            </a:r>
            <a:r>
              <a:rPr lang="en-US" altLang="en-US" sz="2000" dirty="0">
                <a:solidFill>
                  <a:srgbClr val="CEDC00"/>
                </a:solidFill>
                <a:latin typeface="Archivo Black"/>
                <a:cs typeface="Arial"/>
              </a:rPr>
              <a:t>national</a:t>
            </a:r>
            <a:r>
              <a:rPr kumimoji="0" lang="en-US" altLang="en-US" sz="2000" i="0" u="none" strike="noStrike" kern="1200" cap="none" spc="0" normalizeH="0" baseline="0" noProof="0" dirty="0">
                <a:ln>
                  <a:noFill/>
                </a:ln>
                <a:solidFill>
                  <a:srgbClr val="CEDC00"/>
                </a:solidFill>
                <a:effectLst/>
                <a:uLnTx/>
                <a:uFillTx/>
                <a:latin typeface="Archivo Black"/>
                <a:cs typeface="Arial"/>
              </a:rPr>
              <a:t> overview</a:t>
            </a:r>
          </a:p>
          <a:p>
            <a:pPr marR="0" lvl="0" algn="ctr" defTabSz="914400" rtl="0" eaLnBrk="0" fontAlgn="base" latinLnBrk="0" hangingPunct="0">
              <a:lnSpc>
                <a:spcPct val="100000"/>
              </a:lnSpc>
              <a:spcBef>
                <a:spcPct val="0"/>
              </a:spcBef>
              <a:spcAft>
                <a:spcPts val="1200"/>
              </a:spcAft>
              <a:buClrTx/>
              <a:buSzTx/>
              <a:tabLst/>
              <a:defRPr/>
            </a:pPr>
            <a:r>
              <a:rPr lang="en-US" altLang="en-US" sz="1400" dirty="0">
                <a:solidFill>
                  <a:schemeClr val="bg1"/>
                </a:solidFill>
                <a:latin typeface="Arial"/>
                <a:cs typeface="Arial"/>
              </a:rPr>
              <a:t>D</a:t>
            </a:r>
            <a:r>
              <a:rPr kumimoji="0" lang="en-US" altLang="en-US" sz="1400" b="0" i="0" u="none" strike="noStrike" kern="1200" cap="none" spc="0" normalizeH="0" baseline="0" noProof="0" dirty="0" err="1">
                <a:ln>
                  <a:noFill/>
                </a:ln>
                <a:solidFill>
                  <a:schemeClr val="bg1"/>
                </a:solidFill>
                <a:effectLst/>
                <a:uLnTx/>
                <a:uFillTx/>
                <a:latin typeface="Arial"/>
                <a:cs typeface="Arial"/>
              </a:rPr>
              <a:t>ata</a:t>
            </a:r>
            <a:r>
              <a:rPr kumimoji="0" lang="en-US" altLang="en-US" sz="1400" b="0" i="0" u="none" strike="noStrike" kern="1200" cap="none" spc="0" normalizeH="0" baseline="0" noProof="0" dirty="0">
                <a:ln>
                  <a:noFill/>
                </a:ln>
                <a:solidFill>
                  <a:schemeClr val="bg1"/>
                </a:solidFill>
                <a:effectLst/>
                <a:uLnTx/>
                <a:uFillTx/>
                <a:latin typeface="Arial"/>
                <a:cs typeface="Arial"/>
              </a:rPr>
              <a:t>, evidence, and supporting case information, and </a:t>
            </a:r>
            <a:r>
              <a:rPr kumimoji="0" lang="en-US" altLang="en-US" sz="1400" b="0" i="0" u="none" strike="noStrike" kern="1200" cap="none" spc="0" normalizeH="0" baseline="0" noProof="0" dirty="0" err="1">
                <a:ln>
                  <a:noFill/>
                </a:ln>
                <a:solidFill>
                  <a:schemeClr val="bg1"/>
                </a:solidFill>
                <a:effectLst/>
                <a:uLnTx/>
                <a:uFillTx/>
                <a:latin typeface="Arial"/>
                <a:cs typeface="Arial"/>
              </a:rPr>
              <a:t>cross-fertilisation</a:t>
            </a:r>
            <a:r>
              <a:rPr kumimoji="0" lang="en-US" altLang="en-US" sz="1400" b="0" i="0" u="none" strike="noStrike" kern="1200" cap="none" spc="0" normalizeH="0" baseline="0" noProof="0" dirty="0">
                <a:ln>
                  <a:noFill/>
                </a:ln>
                <a:solidFill>
                  <a:schemeClr val="bg1"/>
                </a:solidFill>
                <a:effectLst/>
                <a:uLnTx/>
                <a:uFillTx/>
                <a:latin typeface="Arial"/>
                <a:cs typeface="Arial"/>
              </a:rPr>
              <a:t> of best practice.</a:t>
            </a:r>
            <a:endParaRPr lang="en-US" altLang="en-US" sz="1400" b="0" i="0" u="none" strike="noStrike" kern="1200" cap="none" spc="0" normalizeH="0" baseline="0" noProof="0" dirty="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358441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6434F-802A-9B92-56E1-50DB532C1FCA}"/>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94FF260F-DE88-5180-8710-E5E5C741EA8A}"/>
              </a:ext>
            </a:extLst>
          </p:cNvPr>
          <p:cNvCxnSpPr>
            <a:cxnSpLocks/>
          </p:cNvCxnSpPr>
          <p:nvPr/>
        </p:nvCxnSpPr>
        <p:spPr>
          <a:xfrm>
            <a:off x="6894374" y="2678536"/>
            <a:ext cx="1385468" cy="0"/>
          </a:xfrm>
          <a:prstGeom prst="line">
            <a:avLst/>
          </a:prstGeom>
          <a:ln w="28575">
            <a:solidFill>
              <a:srgbClr val="500778"/>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421627B-6DF6-2DA0-DF6E-64F2AB386B17}"/>
              </a:ext>
            </a:extLst>
          </p:cNvPr>
          <p:cNvCxnSpPr>
            <a:cxnSpLocks/>
          </p:cNvCxnSpPr>
          <p:nvPr/>
        </p:nvCxnSpPr>
        <p:spPr>
          <a:xfrm>
            <a:off x="6896713" y="5808980"/>
            <a:ext cx="1385468" cy="0"/>
          </a:xfrm>
          <a:prstGeom prst="line">
            <a:avLst/>
          </a:prstGeom>
          <a:ln w="28575">
            <a:solidFill>
              <a:srgbClr val="50077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CE1AC2-3FD3-12DF-58A8-ED097F4AFCAB}"/>
              </a:ext>
            </a:extLst>
          </p:cNvPr>
          <p:cNvCxnSpPr/>
          <p:nvPr/>
        </p:nvCxnSpPr>
        <p:spPr>
          <a:xfrm>
            <a:off x="3684491" y="4246680"/>
            <a:ext cx="537633" cy="0"/>
          </a:xfrm>
          <a:prstGeom prst="line">
            <a:avLst/>
          </a:prstGeom>
          <a:ln w="28575">
            <a:solidFill>
              <a:srgbClr val="50077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15381CA-E1C1-722F-0532-333233197719}"/>
              </a:ext>
            </a:extLst>
          </p:cNvPr>
          <p:cNvSpPr>
            <a:spLocks noGrp="1"/>
          </p:cNvSpPr>
          <p:nvPr>
            <p:ph type="title"/>
          </p:nvPr>
        </p:nvSpPr>
        <p:spPr/>
        <p:txBody>
          <a:bodyPr>
            <a:normAutofit/>
          </a:bodyPr>
          <a:lstStyle/>
          <a:p>
            <a:r>
              <a:rPr lang="en-GB"/>
              <a:t>LOCSU support to LOCs</a:t>
            </a:r>
          </a:p>
        </p:txBody>
      </p:sp>
      <p:pic>
        <p:nvPicPr>
          <p:cNvPr id="8" name="Picture 7">
            <a:extLst>
              <a:ext uri="{FF2B5EF4-FFF2-40B4-BE49-F238E27FC236}">
                <a16:creationId xmlns:a16="http://schemas.microsoft.com/office/drawing/2014/main" id="{A2CD7E7F-0DAD-F37B-3129-26F331C149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08365" y="1906765"/>
            <a:ext cx="4482496" cy="4482496"/>
          </a:xfrm>
          <a:prstGeom prst="rect">
            <a:avLst/>
          </a:prstGeom>
        </p:spPr>
      </p:pic>
      <p:sp>
        <p:nvSpPr>
          <p:cNvPr id="9" name="TextBox 8">
            <a:extLst>
              <a:ext uri="{FF2B5EF4-FFF2-40B4-BE49-F238E27FC236}">
                <a16:creationId xmlns:a16="http://schemas.microsoft.com/office/drawing/2014/main" id="{EED1D7B7-72E2-0007-F24E-318BCAAADAE0}"/>
              </a:ext>
            </a:extLst>
          </p:cNvPr>
          <p:cNvSpPr txBox="1"/>
          <p:nvPr/>
        </p:nvSpPr>
        <p:spPr>
          <a:xfrm>
            <a:off x="469655" y="1951347"/>
            <a:ext cx="3274448" cy="1354666"/>
          </a:xfrm>
          <a:prstGeom prst="rect">
            <a:avLst/>
          </a:prstGeom>
          <a:noFill/>
        </p:spPr>
        <p:txBody>
          <a:bodyPr wrap="square" rtlCol="0">
            <a:spAutoFit/>
          </a:bodyPr>
          <a:lstStyle/>
          <a:p>
            <a:r>
              <a:rPr lang="en-GB" sz="1600">
                <a:solidFill>
                  <a:srgbClr val="00AEC7"/>
                </a:solidFill>
                <a:latin typeface="Archivo Black" panose="020B0A03020202020B04" pitchFamily="34" charset="0"/>
                <a:cs typeface="Arial" panose="020B0604020202020204" pitchFamily="34" charset="0"/>
              </a:rPr>
              <a:t>Training and Development:</a:t>
            </a:r>
          </a:p>
          <a:p>
            <a:pPr algn="just"/>
            <a:endParaRPr lang="en-GB" sz="200">
              <a:latin typeface="Arial" panose="020B0604020202020204" pitchFamily="34" charset="0"/>
              <a:cs typeface="Arial" panose="020B0604020202020204" pitchFamily="34" charset="0"/>
            </a:endParaRPr>
          </a:p>
          <a:p>
            <a:pPr marL="182563" lvl="0" indent="-182563" algn="just">
              <a:lnSpc>
                <a:spcPct val="115000"/>
              </a:lnSpc>
              <a:spcAft>
                <a:spcPts val="400"/>
              </a:spcAft>
              <a:buFont typeface="Arial" panose="020B0604020202020204" pitchFamily="34" charset="0"/>
              <a:buChar char="•"/>
              <a:tabLst>
                <a:tab pos="457200" algn="l"/>
              </a:tabLst>
            </a:pPr>
            <a:r>
              <a:rPr lang="en-US" sz="1200" kern="100">
                <a:latin typeface="Arial" panose="020B0604020202020204" pitchFamily="34" charset="0"/>
                <a:cs typeface="Arial" panose="020B0604020202020204" pitchFamily="34" charset="0"/>
              </a:rPr>
              <a:t>CPD</a:t>
            </a:r>
          </a:p>
          <a:p>
            <a:pPr marL="182563" indent="-182563" algn="just">
              <a:lnSpc>
                <a:spcPct val="115000"/>
              </a:lnSpc>
              <a:spcAft>
                <a:spcPts val="400"/>
              </a:spcAft>
              <a:buFont typeface="Arial" panose="020B0604020202020204" pitchFamily="34" charset="0"/>
              <a:buChar char="•"/>
              <a:tabLst>
                <a:tab pos="457200" algn="l"/>
              </a:tabLst>
            </a:pPr>
            <a:r>
              <a:rPr lang="en-GB" sz="1200" kern="100">
                <a:latin typeface="Arial" panose="020B0604020202020204" pitchFamily="34" charset="0"/>
                <a:ea typeface="Aptos" panose="020B0004020202020204" pitchFamily="34" charset="0"/>
                <a:cs typeface="Arial" panose="020B0604020202020204" pitchFamily="34" charset="0"/>
              </a:rPr>
              <a:t>Succession planning support</a:t>
            </a:r>
          </a:p>
          <a:p>
            <a:pPr marL="182563" lvl="0" indent="-182563" algn="just">
              <a:lnSpc>
                <a:spcPct val="115000"/>
              </a:lnSpc>
              <a:spcAft>
                <a:spcPts val="400"/>
              </a:spcAft>
              <a:buFont typeface="Arial" panose="020B0604020202020204" pitchFamily="34" charset="0"/>
              <a:buChar char="•"/>
              <a:tabLst>
                <a:tab pos="457200" algn="l"/>
              </a:tabLst>
            </a:pPr>
            <a:r>
              <a:rPr lang="en-US" sz="1200" kern="100">
                <a:effectLst/>
                <a:latin typeface="Arial" panose="020B0604020202020204" pitchFamily="34" charset="0"/>
                <a:ea typeface="Aptos" panose="020B0004020202020204" pitchFamily="34" charset="0"/>
                <a:cs typeface="Arial" panose="020B0604020202020204" pitchFamily="34" charset="0"/>
              </a:rPr>
              <a:t>Committee/leadership skills</a:t>
            </a:r>
          </a:p>
          <a:p>
            <a:pPr marL="182563" lvl="0" indent="-182563" algn="just">
              <a:lnSpc>
                <a:spcPct val="115000"/>
              </a:lnSpc>
              <a:spcAft>
                <a:spcPts val="400"/>
              </a:spcAft>
              <a:buFont typeface="Arial" panose="020B0604020202020204" pitchFamily="34" charset="0"/>
              <a:buChar char="•"/>
              <a:tabLst>
                <a:tab pos="457200" algn="l"/>
              </a:tabLst>
            </a:pPr>
            <a:r>
              <a:rPr lang="en-US" sz="1200" kern="100">
                <a:effectLst/>
                <a:latin typeface="Arial" panose="020B0604020202020204" pitchFamily="34" charset="0"/>
                <a:ea typeface="Aptos" panose="020B0004020202020204" pitchFamily="34" charset="0"/>
                <a:cs typeface="Arial" panose="020B0604020202020204" pitchFamily="34" charset="0"/>
              </a:rPr>
              <a:t>LOC induction and leadership courses</a:t>
            </a:r>
            <a:endParaRPr lang="en-GB" sz="1200" kern="100">
              <a:effectLst/>
              <a:latin typeface="Arial" panose="020B0604020202020204" pitchFamily="34" charset="0"/>
              <a:ea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8DE4DD6-6D0D-F0BC-F63E-4850415F112B}"/>
              </a:ext>
            </a:extLst>
          </p:cNvPr>
          <p:cNvSpPr txBox="1"/>
          <p:nvPr/>
        </p:nvSpPr>
        <p:spPr>
          <a:xfrm>
            <a:off x="525237" y="3711628"/>
            <a:ext cx="2850321" cy="1091004"/>
          </a:xfrm>
          <a:prstGeom prst="rect">
            <a:avLst/>
          </a:prstGeom>
          <a:noFill/>
        </p:spPr>
        <p:txBody>
          <a:bodyPr wrap="square" rtlCol="0">
            <a:spAutoFit/>
          </a:bodyPr>
          <a:lstStyle/>
          <a:p>
            <a:pPr algn="just"/>
            <a:r>
              <a:rPr lang="en-GB" sz="1600">
                <a:solidFill>
                  <a:srgbClr val="500778"/>
                </a:solidFill>
                <a:latin typeface="Archivo Black" panose="020B0A03020202020B04" pitchFamily="34" charset="0"/>
                <a:cs typeface="Arial" panose="020B0604020202020204" pitchFamily="34" charset="0"/>
              </a:rPr>
              <a:t>Comms:</a:t>
            </a:r>
          </a:p>
          <a:p>
            <a:pPr algn="just"/>
            <a:endParaRPr lang="en-GB" sz="200">
              <a:latin typeface="Arial" panose="020B0604020202020204" pitchFamily="34" charset="0"/>
              <a:cs typeface="Arial" panose="020B0604020202020204" pitchFamily="34" charset="0"/>
            </a:endParaRPr>
          </a:p>
          <a:p>
            <a:pPr marL="179388" lvl="0" indent="-179388" algn="just">
              <a:lnSpc>
                <a:spcPct val="115000"/>
              </a:lnSpc>
              <a:spcAft>
                <a:spcPts val="400"/>
              </a:spcAft>
              <a:buFont typeface="Arial" panose="020B0604020202020204" pitchFamily="34" charset="0"/>
              <a:buChar char="•"/>
              <a:tabLst>
                <a:tab pos="457200" algn="l"/>
              </a:tabLst>
            </a:pPr>
            <a:r>
              <a:rPr lang="en-US" sz="1200" kern="100">
                <a:effectLst/>
                <a:latin typeface="Arial" panose="020B0604020202020204" pitchFamily="34" charset="0"/>
                <a:ea typeface="Aptos" panose="020B0004020202020204" pitchFamily="34" charset="0"/>
                <a:cs typeface="Arial" panose="020B0604020202020204" pitchFamily="34" charset="0"/>
              </a:rPr>
              <a:t>Promotion of LOCs</a:t>
            </a:r>
          </a:p>
          <a:p>
            <a:pPr marL="179388" lvl="0" indent="-179388" algn="just">
              <a:lnSpc>
                <a:spcPct val="115000"/>
              </a:lnSpc>
              <a:spcAft>
                <a:spcPts val="400"/>
              </a:spcAft>
              <a:buFont typeface="Arial" panose="020B0604020202020204" pitchFamily="34" charset="0"/>
              <a:buChar char="•"/>
              <a:tabLst>
                <a:tab pos="457200" algn="l"/>
              </a:tabLst>
            </a:pPr>
            <a:r>
              <a:rPr lang="en-GB" sz="1200" kern="100">
                <a:effectLst/>
                <a:latin typeface="Arial" panose="020B0604020202020204" pitchFamily="34" charset="0"/>
                <a:ea typeface="Aptos" panose="020B0004020202020204" pitchFamily="34" charset="0"/>
                <a:cs typeface="Arial" panose="020B0604020202020204" pitchFamily="34" charset="0"/>
              </a:rPr>
              <a:t>LOC Online</a:t>
            </a:r>
          </a:p>
          <a:p>
            <a:pPr marL="179388" lvl="0" indent="-179388" algn="just">
              <a:lnSpc>
                <a:spcPct val="115000"/>
              </a:lnSpc>
              <a:spcAft>
                <a:spcPts val="400"/>
              </a:spcAft>
              <a:buFont typeface="Arial" panose="020B0604020202020204" pitchFamily="34" charset="0"/>
              <a:buChar char="•"/>
              <a:tabLst>
                <a:tab pos="457200" algn="l"/>
              </a:tabLst>
            </a:pPr>
            <a:r>
              <a:rPr lang="en-US" sz="1200" kern="100">
                <a:effectLst/>
                <a:latin typeface="Arial" panose="020B0604020202020204" pitchFamily="34" charset="0"/>
                <a:ea typeface="Aptos" panose="020B0004020202020204" pitchFamily="34" charset="0"/>
                <a:cs typeface="Arial" panose="020B0604020202020204" pitchFamily="34" charset="0"/>
              </a:rPr>
              <a:t>Fortnightly LOCSU Bulletins</a:t>
            </a:r>
            <a:endParaRPr lang="en-GB" sz="1200" kern="100">
              <a:effectLst/>
              <a:latin typeface="Arial" panose="020B0604020202020204" pitchFamily="34" charset="0"/>
              <a:ea typeface="Aptos" panose="020B00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FD02921-6D99-87F5-B6B9-C1A2BE8BDDCB}"/>
              </a:ext>
            </a:extLst>
          </p:cNvPr>
          <p:cNvSpPr txBox="1"/>
          <p:nvPr/>
        </p:nvSpPr>
        <p:spPr>
          <a:xfrm>
            <a:off x="8360155" y="2004227"/>
            <a:ext cx="3007501" cy="1354666"/>
          </a:xfrm>
          <a:prstGeom prst="rect">
            <a:avLst/>
          </a:prstGeom>
          <a:noFill/>
        </p:spPr>
        <p:txBody>
          <a:bodyPr wrap="square" rtlCol="0">
            <a:spAutoFit/>
          </a:bodyPr>
          <a:lstStyle/>
          <a:p>
            <a:pPr algn="just"/>
            <a:r>
              <a:rPr lang="en-GB" sz="1600">
                <a:solidFill>
                  <a:srgbClr val="500778"/>
                </a:solidFill>
                <a:latin typeface="Archivo Black" panose="020B0A03020202020B04" pitchFamily="34" charset="0"/>
                <a:cs typeface="Arial" panose="020B0604020202020204" pitchFamily="34" charset="0"/>
              </a:rPr>
              <a:t>Direct Support to LOCs:</a:t>
            </a:r>
          </a:p>
          <a:p>
            <a:pPr algn="just"/>
            <a:endParaRPr lang="en-GB" sz="200">
              <a:latin typeface="Arial" panose="020B0604020202020204" pitchFamily="34" charset="0"/>
              <a:cs typeface="Arial" panose="020B0604020202020204" pitchFamily="34" charset="0"/>
            </a:endParaRPr>
          </a:p>
          <a:p>
            <a:pPr marL="177800" lvl="0" indent="-177800" algn="just">
              <a:lnSpc>
                <a:spcPct val="115000"/>
              </a:lnSpc>
              <a:spcAft>
                <a:spcPts val="400"/>
              </a:spcAft>
              <a:buFont typeface="Arial" panose="020B0604020202020204" pitchFamily="34" charset="0"/>
              <a:buChar char="•"/>
              <a:tabLst>
                <a:tab pos="457200" algn="l"/>
              </a:tabLst>
            </a:pPr>
            <a:r>
              <a:rPr lang="en-US" sz="1200" kern="100">
                <a:effectLst/>
                <a:latin typeface="Arial" panose="020B0604020202020204" pitchFamily="34" charset="0"/>
                <a:ea typeface="Aptos" panose="020B0004020202020204" pitchFamily="34" charset="0"/>
                <a:cs typeface="Arial" panose="020B0604020202020204" pitchFamily="34" charset="0"/>
              </a:rPr>
              <a:t>Flexible hands-on support </a:t>
            </a:r>
            <a:r>
              <a:rPr lang="en-GB" sz="1200" kern="100">
                <a:effectLst/>
                <a:latin typeface="Arial" panose="020B0604020202020204" pitchFamily="34" charset="0"/>
                <a:ea typeface="Aptos" panose="020B0004020202020204" pitchFamily="34" charset="0"/>
                <a:cs typeface="Arial" panose="020B0604020202020204" pitchFamily="34" charset="0"/>
              </a:rPr>
              <a:t>to LOCs</a:t>
            </a:r>
          </a:p>
          <a:p>
            <a:pPr marL="177800" indent="-177800" algn="just">
              <a:lnSpc>
                <a:spcPct val="115000"/>
              </a:lnSpc>
              <a:spcAft>
                <a:spcPts val="400"/>
              </a:spcAft>
              <a:buFont typeface="Arial" panose="020B0604020202020204" pitchFamily="34" charset="0"/>
              <a:buChar char="•"/>
              <a:tabLst>
                <a:tab pos="457200" algn="l"/>
              </a:tabLst>
            </a:pPr>
            <a:r>
              <a:rPr lang="en-GB" sz="1200" kern="100">
                <a:latin typeface="Arial" panose="020B0604020202020204" pitchFamily="34" charset="0"/>
                <a:ea typeface="Aptos" panose="020B0004020202020204" pitchFamily="34" charset="0"/>
                <a:cs typeface="Arial" panose="020B0604020202020204" pitchFamily="34" charset="0"/>
              </a:rPr>
              <a:t>ICB engagement</a:t>
            </a:r>
            <a:endParaRPr lang="en-US" sz="1200" kern="100">
              <a:latin typeface="Arial" panose="020B0604020202020204" pitchFamily="34" charset="0"/>
              <a:ea typeface="Aptos" panose="020B0004020202020204" pitchFamily="34" charset="0"/>
              <a:cs typeface="Arial" panose="020B0604020202020204" pitchFamily="34" charset="0"/>
            </a:endParaRPr>
          </a:p>
          <a:p>
            <a:pPr marL="177800" lvl="0" indent="-177800" algn="just">
              <a:lnSpc>
                <a:spcPct val="115000"/>
              </a:lnSpc>
              <a:spcAft>
                <a:spcPts val="400"/>
              </a:spcAft>
              <a:buFont typeface="Arial" panose="020B0604020202020204" pitchFamily="34" charset="0"/>
              <a:buChar char="•"/>
              <a:tabLst>
                <a:tab pos="457200" algn="l"/>
              </a:tabLst>
            </a:pPr>
            <a:r>
              <a:rPr lang="en-GB" sz="1200" kern="100">
                <a:effectLst/>
                <a:latin typeface="Arial" panose="020B0604020202020204" pitchFamily="34" charset="0"/>
                <a:ea typeface="Aptos" panose="020B0004020202020204" pitchFamily="34" charset="0"/>
                <a:cs typeface="Arial" panose="020B0604020202020204" pitchFamily="34" charset="0"/>
              </a:rPr>
              <a:t>Payroll</a:t>
            </a:r>
          </a:p>
          <a:p>
            <a:pPr marL="177800" lvl="0" indent="-177800" algn="just">
              <a:lnSpc>
                <a:spcPct val="115000"/>
              </a:lnSpc>
              <a:spcAft>
                <a:spcPts val="400"/>
              </a:spcAft>
              <a:buFont typeface="Arial" panose="020B0604020202020204" pitchFamily="34" charset="0"/>
              <a:buChar char="•"/>
              <a:tabLst>
                <a:tab pos="457200" algn="l"/>
              </a:tabLst>
            </a:pPr>
            <a:r>
              <a:rPr lang="en-GB" sz="1200" kern="100">
                <a:effectLst/>
                <a:latin typeface="Arial" panose="020B0604020202020204" pitchFamily="34" charset="0"/>
                <a:ea typeface="Aptos" panose="020B0004020202020204" pitchFamily="34" charset="0"/>
                <a:cs typeface="Arial" panose="020B0604020202020204" pitchFamily="34" charset="0"/>
              </a:rPr>
              <a:t>Toolkits</a:t>
            </a:r>
          </a:p>
        </p:txBody>
      </p:sp>
      <p:sp>
        <p:nvSpPr>
          <p:cNvPr id="12" name="TextBox 11">
            <a:extLst>
              <a:ext uri="{FF2B5EF4-FFF2-40B4-BE49-F238E27FC236}">
                <a16:creationId xmlns:a16="http://schemas.microsoft.com/office/drawing/2014/main" id="{FB4FD006-F838-165B-36CA-B3D7F03A6F71}"/>
              </a:ext>
            </a:extLst>
          </p:cNvPr>
          <p:cNvSpPr txBox="1"/>
          <p:nvPr/>
        </p:nvSpPr>
        <p:spPr>
          <a:xfrm>
            <a:off x="525237" y="5157571"/>
            <a:ext cx="4544722" cy="1454757"/>
          </a:xfrm>
          <a:prstGeom prst="rect">
            <a:avLst/>
          </a:prstGeom>
          <a:noFill/>
        </p:spPr>
        <p:txBody>
          <a:bodyPr wrap="square" rtlCol="0">
            <a:spAutoFit/>
          </a:bodyPr>
          <a:lstStyle/>
          <a:p>
            <a:pPr algn="just"/>
            <a:r>
              <a:rPr lang="en-GB" sz="1600">
                <a:solidFill>
                  <a:srgbClr val="00AEC7"/>
                </a:solidFill>
                <a:latin typeface="Archivo Black" panose="020B0A03020202020B04" pitchFamily="34" charset="0"/>
                <a:cs typeface="Arial" panose="020B0604020202020204" pitchFamily="34" charset="0"/>
              </a:rPr>
              <a:t>Central hub:</a:t>
            </a:r>
          </a:p>
          <a:p>
            <a:pPr algn="just"/>
            <a:endParaRPr lang="en-GB" sz="200">
              <a:latin typeface="Archivo Black" panose="020B0A03020202020B04" pitchFamily="34" charset="0"/>
              <a:cs typeface="Arial" panose="020B0604020202020204" pitchFamily="34" charset="0"/>
            </a:endParaRPr>
          </a:p>
          <a:p>
            <a:pPr marL="182563" lvl="0" indent="-182563" algn="just">
              <a:lnSpc>
                <a:spcPct val="115000"/>
              </a:lnSpc>
              <a:spcAft>
                <a:spcPts val="400"/>
              </a:spcAft>
              <a:buFont typeface="Arial" panose="020B0604020202020204" pitchFamily="34" charset="0"/>
              <a:buChar char="•"/>
              <a:tabLst>
                <a:tab pos="457200" algn="l"/>
              </a:tabLst>
            </a:pPr>
            <a:r>
              <a:rPr lang="en-US" sz="1200" kern="100">
                <a:latin typeface="Arial" panose="020B0604020202020204" pitchFamily="34" charset="0"/>
                <a:ea typeface="Aptos" panose="020B0004020202020204" pitchFamily="34" charset="0"/>
                <a:cs typeface="Arial" panose="020B0604020202020204" pitchFamily="34" charset="0"/>
              </a:rPr>
              <a:t>Networking</a:t>
            </a:r>
          </a:p>
          <a:p>
            <a:pPr marL="182563" lvl="0" indent="-182563" algn="just">
              <a:lnSpc>
                <a:spcPct val="115000"/>
              </a:lnSpc>
              <a:spcAft>
                <a:spcPts val="400"/>
              </a:spcAft>
              <a:buFont typeface="Arial" panose="020B0604020202020204" pitchFamily="34" charset="0"/>
              <a:buChar char="•"/>
              <a:tabLst>
                <a:tab pos="457200" algn="l"/>
              </a:tabLst>
            </a:pPr>
            <a:r>
              <a:rPr lang="en-US" sz="1200" kern="100">
                <a:latin typeface="Arial" panose="020B0604020202020204" pitchFamily="34" charset="0"/>
                <a:ea typeface="Aptos" panose="020B0004020202020204" pitchFamily="34" charset="0"/>
                <a:cs typeface="Arial" panose="020B0604020202020204" pitchFamily="34" charset="0"/>
              </a:rPr>
              <a:t>PCSE</a:t>
            </a:r>
          </a:p>
          <a:p>
            <a:pPr marL="182563" indent="-182563" algn="just">
              <a:lnSpc>
                <a:spcPct val="115000"/>
              </a:lnSpc>
              <a:spcAft>
                <a:spcPts val="400"/>
              </a:spcAft>
              <a:buFont typeface="Arial" panose="020B0604020202020204" pitchFamily="34" charset="0"/>
              <a:buChar char="•"/>
              <a:tabLst>
                <a:tab pos="457200" algn="l"/>
              </a:tabLst>
            </a:pPr>
            <a:r>
              <a:rPr lang="en-US" sz="1200" kern="100">
                <a:effectLst/>
                <a:latin typeface="Arial" panose="020B0604020202020204" pitchFamily="34" charset="0"/>
                <a:ea typeface="Aptos" panose="020B0004020202020204" pitchFamily="34" charset="0"/>
                <a:cs typeface="Arial" panose="020B0604020202020204" pitchFamily="34" charset="0"/>
              </a:rPr>
              <a:t>Professional/legal guidance</a:t>
            </a:r>
          </a:p>
          <a:p>
            <a:pPr marL="182563" indent="-182563" algn="just">
              <a:lnSpc>
                <a:spcPct val="115000"/>
              </a:lnSpc>
              <a:spcAft>
                <a:spcPts val="400"/>
              </a:spcAft>
              <a:buFont typeface="Arial" panose="020B0604020202020204" pitchFamily="34" charset="0"/>
              <a:buChar char="•"/>
              <a:tabLst>
                <a:tab pos="457200" algn="l"/>
              </a:tabLst>
            </a:pPr>
            <a:r>
              <a:rPr lang="en-US" sz="1200" kern="100">
                <a:latin typeface="Arial" panose="020B0604020202020204" pitchFamily="34" charset="0"/>
                <a:ea typeface="Aptos" panose="020B0004020202020204" pitchFamily="34" charset="0"/>
                <a:cs typeface="Arial" panose="020B0604020202020204" pitchFamily="34" charset="0"/>
              </a:rPr>
              <a:t>Bids for national projects (CVD)</a:t>
            </a:r>
            <a:endParaRPr lang="en-GB" sz="1200" kern="100">
              <a:effectLst/>
              <a:latin typeface="Arial" panose="020B0604020202020204" pitchFamily="34" charset="0"/>
              <a:ea typeface="Aptos" panose="020B0004020202020204" pitchFamily="34" charset="0"/>
              <a:cs typeface="Arial" panose="020B0604020202020204" pitchFamily="34" charset="0"/>
            </a:endParaRPr>
          </a:p>
          <a:p>
            <a:pPr algn="just"/>
            <a:endParaRPr lang="en-GB" sz="2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5559B27-0B0C-02DE-55E7-8FBBB941E54E}"/>
              </a:ext>
            </a:extLst>
          </p:cNvPr>
          <p:cNvSpPr txBox="1"/>
          <p:nvPr/>
        </p:nvSpPr>
        <p:spPr>
          <a:xfrm>
            <a:off x="8366909" y="3659472"/>
            <a:ext cx="2819251" cy="1191095"/>
          </a:xfrm>
          <a:prstGeom prst="rect">
            <a:avLst/>
          </a:prstGeom>
          <a:noFill/>
          <a:ln>
            <a:noFill/>
          </a:ln>
        </p:spPr>
        <p:txBody>
          <a:bodyPr wrap="square" rtlCol="0">
            <a:spAutoFit/>
          </a:bodyPr>
          <a:lstStyle/>
          <a:p>
            <a:r>
              <a:rPr lang="en-GB" sz="1600">
                <a:solidFill>
                  <a:srgbClr val="00AEC7"/>
                </a:solidFill>
                <a:latin typeface="Archivo Black" panose="020B0A03020202020B04" pitchFamily="34" charset="0"/>
                <a:cs typeface="Arial" panose="020B0604020202020204" pitchFamily="34" charset="0"/>
              </a:rPr>
              <a:t>National resources:</a:t>
            </a:r>
          </a:p>
          <a:p>
            <a:pPr algn="just"/>
            <a:endParaRPr lang="en-GB" sz="200">
              <a:latin typeface="Archivo Black" panose="020B0A03020202020B04" pitchFamily="34" charset="0"/>
              <a:cs typeface="Arial" panose="020B0604020202020204" pitchFamily="34" charset="0"/>
            </a:endParaRPr>
          </a:p>
          <a:p>
            <a:pPr marL="182563" lvl="0" indent="-182563" algn="just">
              <a:lnSpc>
                <a:spcPct val="115000"/>
              </a:lnSpc>
              <a:spcAft>
                <a:spcPts val="400"/>
              </a:spcAft>
              <a:buFont typeface="Arial" panose="020B0604020202020204" pitchFamily="34" charset="0"/>
              <a:buChar char="•"/>
              <a:tabLst>
                <a:tab pos="457200" algn="l"/>
              </a:tabLst>
            </a:pPr>
            <a:r>
              <a:rPr lang="en-US" sz="1200" kern="100">
                <a:effectLst/>
                <a:latin typeface="Arial" panose="020B0604020202020204" pitchFamily="34" charset="0"/>
                <a:ea typeface="Aptos" panose="020B0004020202020204" pitchFamily="34" charset="0"/>
                <a:cs typeface="Arial" panose="020B0604020202020204" pitchFamily="34" charset="0"/>
              </a:rPr>
              <a:t>Link to national bodies</a:t>
            </a:r>
          </a:p>
          <a:p>
            <a:pPr marL="182563" lvl="0" indent="-182563" algn="just">
              <a:lnSpc>
                <a:spcPct val="115000"/>
              </a:lnSpc>
              <a:spcAft>
                <a:spcPts val="400"/>
              </a:spcAft>
              <a:buFont typeface="Arial" panose="020B0604020202020204" pitchFamily="34" charset="0"/>
              <a:buChar char="•"/>
              <a:tabLst>
                <a:tab pos="457200" algn="l"/>
              </a:tabLst>
            </a:pPr>
            <a:r>
              <a:rPr lang="en-US" sz="1200" kern="100">
                <a:latin typeface="Arial" panose="020B0604020202020204" pitchFamily="34" charset="0"/>
                <a:ea typeface="Aptos" panose="020B0004020202020204" pitchFamily="34" charset="0"/>
                <a:cs typeface="Arial" panose="020B0604020202020204" pitchFamily="34" charset="0"/>
              </a:rPr>
              <a:t>Digest of key documents</a:t>
            </a:r>
            <a:endParaRPr lang="en-US" sz="1200" kern="100">
              <a:effectLst/>
              <a:latin typeface="Arial" panose="020B0604020202020204" pitchFamily="34" charset="0"/>
              <a:ea typeface="Aptos" panose="020B0004020202020204" pitchFamily="34" charset="0"/>
              <a:cs typeface="Arial" panose="020B0604020202020204" pitchFamily="34" charset="0"/>
            </a:endParaRPr>
          </a:p>
          <a:p>
            <a:pPr marL="182563" lvl="0" indent="-182563" algn="just">
              <a:lnSpc>
                <a:spcPct val="115000"/>
              </a:lnSpc>
              <a:spcAft>
                <a:spcPts val="400"/>
              </a:spcAft>
              <a:buFont typeface="Arial" panose="020B0604020202020204" pitchFamily="34" charset="0"/>
              <a:buChar char="•"/>
              <a:tabLst>
                <a:tab pos="457200" algn="l"/>
              </a:tabLst>
            </a:pPr>
            <a:r>
              <a:rPr lang="en-GB" sz="1200" kern="100" err="1">
                <a:effectLst/>
                <a:latin typeface="Arial" panose="020B0604020202020204" pitchFamily="34" charset="0"/>
                <a:ea typeface="Aptos" panose="020B0004020202020204" pitchFamily="34" charset="0"/>
                <a:cs typeface="Arial" panose="020B0604020202020204" pitchFamily="34" charset="0"/>
              </a:rPr>
              <a:t>QiO</a:t>
            </a:r>
            <a:endParaRPr lang="en-GB" sz="1200" kern="100">
              <a:effectLst/>
              <a:latin typeface="Arial" panose="020B0604020202020204" pitchFamily="34" charset="0"/>
              <a:ea typeface="Aptos" panose="020B0004020202020204" pitchFamily="34" charset="0"/>
              <a:cs typeface="Arial" panose="020B0604020202020204" pitchFamily="34" charset="0"/>
            </a:endParaRPr>
          </a:p>
          <a:p>
            <a:pPr algn="just"/>
            <a:endParaRPr lang="en-GB" sz="2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AC88A15-6DEC-A585-FD1A-A5D5BECD8E2D}"/>
              </a:ext>
            </a:extLst>
          </p:cNvPr>
          <p:cNvSpPr txBox="1"/>
          <p:nvPr/>
        </p:nvSpPr>
        <p:spPr>
          <a:xfrm>
            <a:off x="8366909" y="5169923"/>
            <a:ext cx="3234070" cy="1191095"/>
          </a:xfrm>
          <a:prstGeom prst="rect">
            <a:avLst/>
          </a:prstGeom>
          <a:noFill/>
        </p:spPr>
        <p:txBody>
          <a:bodyPr wrap="square" rtlCol="0">
            <a:spAutoFit/>
          </a:bodyPr>
          <a:lstStyle/>
          <a:p>
            <a:r>
              <a:rPr lang="en-GB" sz="1600">
                <a:solidFill>
                  <a:srgbClr val="500778"/>
                </a:solidFill>
                <a:latin typeface="Archivo Black" panose="020B0A03020202020B04" pitchFamily="34" charset="0"/>
                <a:cs typeface="Arial" panose="020B0604020202020204" pitchFamily="34" charset="0"/>
              </a:rPr>
              <a:t>Data/Clinical:</a:t>
            </a:r>
          </a:p>
          <a:p>
            <a:pPr algn="just"/>
            <a:endParaRPr lang="en-GB" sz="200">
              <a:latin typeface="Archivo Black" panose="020B0A03020202020B04" pitchFamily="34" charset="0"/>
              <a:cs typeface="Arial" panose="020B0604020202020204" pitchFamily="34" charset="0"/>
            </a:endParaRPr>
          </a:p>
          <a:p>
            <a:pPr marL="182563" lvl="0" indent="-182563" algn="just">
              <a:lnSpc>
                <a:spcPct val="115000"/>
              </a:lnSpc>
              <a:spcAft>
                <a:spcPts val="400"/>
              </a:spcAft>
              <a:buFont typeface="Arial" panose="020B0604020202020204" pitchFamily="34" charset="0"/>
              <a:buChar char="•"/>
              <a:tabLst>
                <a:tab pos="457200" algn="l"/>
              </a:tabLst>
            </a:pPr>
            <a:r>
              <a:rPr lang="en-GB" sz="1200" kern="100">
                <a:effectLst/>
                <a:latin typeface="Arial" panose="020B0604020202020204" pitchFamily="34" charset="0"/>
                <a:ea typeface="Aptos" panose="020B0004020202020204" pitchFamily="34" charset="0"/>
                <a:cs typeface="Arial" panose="020B0604020202020204" pitchFamily="34" charset="0"/>
              </a:rPr>
              <a:t>Enhanced services</a:t>
            </a:r>
          </a:p>
          <a:p>
            <a:pPr marL="182563" lvl="0" indent="-182563" algn="just">
              <a:lnSpc>
                <a:spcPct val="115000"/>
              </a:lnSpc>
              <a:spcAft>
                <a:spcPts val="400"/>
              </a:spcAft>
              <a:buFont typeface="Arial" panose="020B0604020202020204" pitchFamily="34" charset="0"/>
              <a:buChar char="•"/>
              <a:tabLst>
                <a:tab pos="457200" algn="l"/>
              </a:tabLst>
            </a:pPr>
            <a:r>
              <a:rPr lang="en-GB" sz="1200" kern="100">
                <a:latin typeface="Arial" panose="020B0604020202020204" pitchFamily="34" charset="0"/>
                <a:ea typeface="Aptos" panose="020B0004020202020204" pitchFamily="34" charset="0"/>
                <a:cs typeface="Arial" panose="020B0604020202020204" pitchFamily="34" charset="0"/>
              </a:rPr>
              <a:t>Information for influencing commissioners</a:t>
            </a:r>
          </a:p>
          <a:p>
            <a:pPr marL="182563" lvl="0" indent="-182563" algn="just">
              <a:lnSpc>
                <a:spcPct val="115000"/>
              </a:lnSpc>
              <a:spcAft>
                <a:spcPts val="400"/>
              </a:spcAft>
              <a:buFont typeface="Arial" panose="020B0604020202020204" pitchFamily="34" charset="0"/>
              <a:buChar char="•"/>
              <a:tabLst>
                <a:tab pos="457200" algn="l"/>
              </a:tabLst>
            </a:pPr>
            <a:r>
              <a:rPr lang="en-GB" sz="1200" kern="100">
                <a:effectLst/>
                <a:latin typeface="Arial" panose="020B0604020202020204" pitchFamily="34" charset="0"/>
                <a:ea typeface="Aptos" panose="020B0004020202020204" pitchFamily="34" charset="0"/>
                <a:cs typeface="Arial" panose="020B0604020202020204" pitchFamily="34" charset="0"/>
              </a:rPr>
              <a:t>WOPEC accreditations </a:t>
            </a:r>
          </a:p>
          <a:p>
            <a:pPr algn="just"/>
            <a:endParaRPr lang="en-GB" sz="20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E9E4403E-35E4-EC08-C6F8-7738C9DA5930}"/>
              </a:ext>
            </a:extLst>
          </p:cNvPr>
          <p:cNvSpPr/>
          <p:nvPr/>
        </p:nvSpPr>
        <p:spPr>
          <a:xfrm>
            <a:off x="359229" y="3628817"/>
            <a:ext cx="3325262" cy="1256626"/>
          </a:xfrm>
          <a:prstGeom prst="roundRect">
            <a:avLst/>
          </a:prstGeom>
          <a:noFill/>
          <a:ln w="28575">
            <a:solidFill>
              <a:srgbClr val="5007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3CA42FAB-A2BA-B466-9E66-2765F937DF02}"/>
              </a:ext>
            </a:extLst>
          </p:cNvPr>
          <p:cNvSpPr/>
          <p:nvPr/>
        </p:nvSpPr>
        <p:spPr>
          <a:xfrm>
            <a:off x="359229" y="5074760"/>
            <a:ext cx="3325262" cy="1537568"/>
          </a:xfrm>
          <a:prstGeom prst="roundRect">
            <a:avLst/>
          </a:prstGeom>
          <a:noFill/>
          <a:ln w="28575">
            <a:solidFill>
              <a:srgbClr val="00AE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DAB0089-7D0F-95AB-2468-F0B5998DEB17}"/>
              </a:ext>
            </a:extLst>
          </p:cNvPr>
          <p:cNvSpPr/>
          <p:nvPr/>
        </p:nvSpPr>
        <p:spPr>
          <a:xfrm>
            <a:off x="359229" y="1785599"/>
            <a:ext cx="3325262" cy="1650318"/>
          </a:xfrm>
          <a:prstGeom prst="roundRect">
            <a:avLst/>
          </a:prstGeom>
          <a:noFill/>
          <a:ln w="28575">
            <a:solidFill>
              <a:srgbClr val="00AE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CE41A9B7-347A-08C1-AE23-0DB8E4D6AB77}"/>
              </a:ext>
            </a:extLst>
          </p:cNvPr>
          <p:cNvCxnSpPr>
            <a:cxnSpLocks/>
          </p:cNvCxnSpPr>
          <p:nvPr/>
        </p:nvCxnSpPr>
        <p:spPr>
          <a:xfrm>
            <a:off x="3684491" y="5869940"/>
            <a:ext cx="1385468" cy="0"/>
          </a:xfrm>
          <a:prstGeom prst="line">
            <a:avLst/>
          </a:prstGeom>
          <a:ln w="28575">
            <a:solidFill>
              <a:srgbClr val="00AEC7"/>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07A88F5-CD13-E08D-0920-811ED43FD0B7}"/>
              </a:ext>
            </a:extLst>
          </p:cNvPr>
          <p:cNvCxnSpPr>
            <a:cxnSpLocks/>
          </p:cNvCxnSpPr>
          <p:nvPr/>
        </p:nvCxnSpPr>
        <p:spPr>
          <a:xfrm>
            <a:off x="3684491" y="2573020"/>
            <a:ext cx="1385468" cy="0"/>
          </a:xfrm>
          <a:prstGeom prst="line">
            <a:avLst/>
          </a:prstGeom>
          <a:ln w="28575">
            <a:solidFill>
              <a:srgbClr val="00AEC7"/>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4AE8D029-C7E4-AD76-DB20-19237DAB350D}"/>
              </a:ext>
            </a:extLst>
          </p:cNvPr>
          <p:cNvSpPr/>
          <p:nvPr/>
        </p:nvSpPr>
        <p:spPr>
          <a:xfrm>
            <a:off x="8282181" y="3593941"/>
            <a:ext cx="3325262" cy="1256626"/>
          </a:xfrm>
          <a:prstGeom prst="roundRect">
            <a:avLst/>
          </a:prstGeom>
          <a:noFill/>
          <a:ln w="28575">
            <a:solidFill>
              <a:srgbClr val="00AE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89EEC26-E412-A399-C36A-153110770CF7}"/>
              </a:ext>
            </a:extLst>
          </p:cNvPr>
          <p:cNvSpPr/>
          <p:nvPr/>
        </p:nvSpPr>
        <p:spPr>
          <a:xfrm>
            <a:off x="8275717" y="1915516"/>
            <a:ext cx="3325262" cy="1477594"/>
          </a:xfrm>
          <a:prstGeom prst="roundRect">
            <a:avLst/>
          </a:prstGeom>
          <a:noFill/>
          <a:ln w="28575">
            <a:solidFill>
              <a:srgbClr val="5007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94BDA4E5-4112-1C71-B5E5-969B5FCD584F}"/>
              </a:ext>
            </a:extLst>
          </p:cNvPr>
          <p:cNvSpPr/>
          <p:nvPr/>
        </p:nvSpPr>
        <p:spPr>
          <a:xfrm>
            <a:off x="8282181" y="5087112"/>
            <a:ext cx="3325262" cy="1328928"/>
          </a:xfrm>
          <a:prstGeom prst="roundRect">
            <a:avLst/>
          </a:prstGeom>
          <a:noFill/>
          <a:ln w="28575">
            <a:solidFill>
              <a:srgbClr val="5007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445E8194-94D9-0801-5A0A-DD2C25E01395}"/>
              </a:ext>
            </a:extLst>
          </p:cNvPr>
          <p:cNvCxnSpPr/>
          <p:nvPr/>
        </p:nvCxnSpPr>
        <p:spPr>
          <a:xfrm>
            <a:off x="7744548" y="4264571"/>
            <a:ext cx="537633" cy="0"/>
          </a:xfrm>
          <a:prstGeom prst="line">
            <a:avLst/>
          </a:prstGeom>
          <a:ln w="28575">
            <a:solidFill>
              <a:srgbClr val="00AEC7"/>
            </a:solidFill>
          </a:ln>
        </p:spPr>
        <p:style>
          <a:lnRef idx="1">
            <a:schemeClr val="accent1"/>
          </a:lnRef>
          <a:fillRef idx="0">
            <a:schemeClr val="accent1"/>
          </a:fillRef>
          <a:effectRef idx="0">
            <a:schemeClr val="accent1"/>
          </a:effectRef>
          <a:fontRef idx="minor">
            <a:schemeClr val="tx1"/>
          </a:fontRef>
        </p:style>
      </p:cxnSp>
      <p:pic>
        <p:nvPicPr>
          <p:cNvPr id="6" name="Picture 5" descr="A circular logo with text on it&#10;&#10;Description automatically generated">
            <a:extLst>
              <a:ext uri="{FF2B5EF4-FFF2-40B4-BE49-F238E27FC236}">
                <a16:creationId xmlns:a16="http://schemas.microsoft.com/office/drawing/2014/main" id="{905375DB-23A1-566F-37B8-411B44021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0111" y="2092287"/>
            <a:ext cx="4111453" cy="4111453"/>
          </a:xfrm>
          <a:prstGeom prst="rect">
            <a:avLst/>
          </a:prstGeom>
        </p:spPr>
      </p:pic>
      <p:pic>
        <p:nvPicPr>
          <p:cNvPr id="14" name="Picture 13" descr="A yellow circle with black text&#10;&#10;Description automatically generated">
            <a:extLst>
              <a:ext uri="{FF2B5EF4-FFF2-40B4-BE49-F238E27FC236}">
                <a16:creationId xmlns:a16="http://schemas.microsoft.com/office/drawing/2014/main" id="{87FED25F-3892-DF3F-E81E-DEA03F9089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2931" y="2058283"/>
            <a:ext cx="4179463" cy="4179463"/>
          </a:xfrm>
          <a:prstGeom prst="rect">
            <a:avLst/>
          </a:prstGeom>
        </p:spPr>
      </p:pic>
    </p:spTree>
    <p:extLst>
      <p:ext uri="{BB962C8B-B14F-4D97-AF65-F5344CB8AC3E}">
        <p14:creationId xmlns:p14="http://schemas.microsoft.com/office/powerpoint/2010/main" val="171595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Effect transition="in" filter="fade">
                                      <p:cBhvr>
                                        <p:cTn id="50" dur="500"/>
                                        <p:tgtEl>
                                          <p:spTgt spid="12"/>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500" fill="hold"/>
                                        <p:tgtEl>
                                          <p:spTgt spid="23"/>
                                        </p:tgtEl>
                                        <p:attrNameLst>
                                          <p:attrName>ppt_w</p:attrName>
                                        </p:attrNameLst>
                                      </p:cBhvr>
                                      <p:tavLst>
                                        <p:tav tm="0">
                                          <p:val>
                                            <p:fltVal val="0"/>
                                          </p:val>
                                        </p:tav>
                                        <p:tav tm="100000">
                                          <p:val>
                                            <p:strVal val="#ppt_w"/>
                                          </p:val>
                                        </p:tav>
                                      </p:tavLst>
                                    </p:anim>
                                    <p:anim calcmode="lin" valueType="num">
                                      <p:cBhvr>
                                        <p:cTn id="64" dur="500" fill="hold"/>
                                        <p:tgtEl>
                                          <p:spTgt spid="23"/>
                                        </p:tgtEl>
                                        <p:attrNameLst>
                                          <p:attrName>ppt_h</p:attrName>
                                        </p:attrNameLst>
                                      </p:cBhvr>
                                      <p:tavLst>
                                        <p:tav tm="0">
                                          <p:val>
                                            <p:fltVal val="0"/>
                                          </p:val>
                                        </p:tav>
                                        <p:tav tm="100000">
                                          <p:val>
                                            <p:strVal val="#ppt_h"/>
                                          </p:val>
                                        </p:tav>
                                      </p:tavLst>
                                    </p:anim>
                                    <p:animEffect transition="in" filter="fade">
                                      <p:cBhvr>
                                        <p:cTn id="65" dur="500"/>
                                        <p:tgtEl>
                                          <p:spTgt spid="23"/>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500" fill="hold"/>
                                        <p:tgtEl>
                                          <p:spTgt spid="13"/>
                                        </p:tgtEl>
                                        <p:attrNameLst>
                                          <p:attrName>ppt_w</p:attrName>
                                        </p:attrNameLst>
                                      </p:cBhvr>
                                      <p:tavLst>
                                        <p:tav tm="0">
                                          <p:val>
                                            <p:fltVal val="0"/>
                                          </p:val>
                                        </p:tav>
                                        <p:tav tm="100000">
                                          <p:val>
                                            <p:strVal val="#ppt_w"/>
                                          </p:val>
                                        </p:tav>
                                      </p:tavLst>
                                    </p:anim>
                                    <p:anim calcmode="lin" valueType="num">
                                      <p:cBhvr>
                                        <p:cTn id="69" dur="500" fill="hold"/>
                                        <p:tgtEl>
                                          <p:spTgt spid="13"/>
                                        </p:tgtEl>
                                        <p:attrNameLst>
                                          <p:attrName>ppt_h</p:attrName>
                                        </p:attrNameLst>
                                      </p:cBhvr>
                                      <p:tavLst>
                                        <p:tav tm="0">
                                          <p:val>
                                            <p:fltVal val="0"/>
                                          </p:val>
                                        </p:tav>
                                        <p:tav tm="100000">
                                          <p:val>
                                            <p:strVal val="#ppt_h"/>
                                          </p:val>
                                        </p:tav>
                                      </p:tavLst>
                                    </p:anim>
                                    <p:animEffect transition="in" filter="fade">
                                      <p:cBhvr>
                                        <p:cTn id="70" dur="500"/>
                                        <p:tgtEl>
                                          <p:spTgt spid="13"/>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fltVal val="0"/>
                                          </p:val>
                                        </p:tav>
                                        <p:tav tm="100000">
                                          <p:val>
                                            <p:strVal val="#ppt_h"/>
                                          </p:val>
                                        </p:tav>
                                      </p:tavLst>
                                    </p:anim>
                                    <p:animEffect transition="in" filter="fade">
                                      <p:cBhvr>
                                        <p:cTn id="75" dur="500"/>
                                        <p:tgtEl>
                                          <p:spTgt spid="21"/>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500" fill="hold"/>
                                        <p:tgtEl>
                                          <p:spTgt spid="11"/>
                                        </p:tgtEl>
                                        <p:attrNameLst>
                                          <p:attrName>ppt_w</p:attrName>
                                        </p:attrNameLst>
                                      </p:cBhvr>
                                      <p:tavLst>
                                        <p:tav tm="0">
                                          <p:val>
                                            <p:fltVal val="0"/>
                                          </p:val>
                                        </p:tav>
                                        <p:tav tm="100000">
                                          <p:val>
                                            <p:strVal val="#ppt_w"/>
                                          </p:val>
                                        </p:tav>
                                      </p:tavLst>
                                    </p:anim>
                                    <p:anim calcmode="lin" valueType="num">
                                      <p:cBhvr>
                                        <p:cTn id="79" dur="500" fill="hold"/>
                                        <p:tgtEl>
                                          <p:spTgt spid="11"/>
                                        </p:tgtEl>
                                        <p:attrNameLst>
                                          <p:attrName>ppt_h</p:attrName>
                                        </p:attrNameLst>
                                      </p:cBhvr>
                                      <p:tavLst>
                                        <p:tav tm="0">
                                          <p:val>
                                            <p:fltVal val="0"/>
                                          </p:val>
                                        </p:tav>
                                        <p:tav tm="100000">
                                          <p:val>
                                            <p:strVal val="#ppt_h"/>
                                          </p:val>
                                        </p:tav>
                                      </p:tavLst>
                                    </p:anim>
                                    <p:animEffect transition="in" filter="fade">
                                      <p:cBhvr>
                                        <p:cTn id="80" dur="500"/>
                                        <p:tgtEl>
                                          <p:spTgt spid="11"/>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 calcmode="lin" valueType="num">
                                      <p:cBhvr>
                                        <p:cTn id="83" dur="500" fill="hold"/>
                                        <p:tgtEl>
                                          <p:spTgt spid="22"/>
                                        </p:tgtEl>
                                        <p:attrNameLst>
                                          <p:attrName>ppt_w</p:attrName>
                                        </p:attrNameLst>
                                      </p:cBhvr>
                                      <p:tavLst>
                                        <p:tav tm="0">
                                          <p:val>
                                            <p:fltVal val="0"/>
                                          </p:val>
                                        </p:tav>
                                        <p:tav tm="100000">
                                          <p:val>
                                            <p:strVal val="#ppt_w"/>
                                          </p:val>
                                        </p:tav>
                                      </p:tavLst>
                                    </p:anim>
                                    <p:anim calcmode="lin" valueType="num">
                                      <p:cBhvr>
                                        <p:cTn id="84" dur="500" fill="hold"/>
                                        <p:tgtEl>
                                          <p:spTgt spid="22"/>
                                        </p:tgtEl>
                                        <p:attrNameLst>
                                          <p:attrName>ppt_h</p:attrName>
                                        </p:attrNameLst>
                                      </p:cBhvr>
                                      <p:tavLst>
                                        <p:tav tm="0">
                                          <p:val>
                                            <p:fltVal val="0"/>
                                          </p:val>
                                        </p:tav>
                                        <p:tav tm="100000">
                                          <p:val>
                                            <p:strVal val="#ppt_h"/>
                                          </p:val>
                                        </p:tav>
                                      </p:tavLst>
                                    </p:anim>
                                    <p:animEffect transition="in" filter="fade">
                                      <p:cBhvr>
                                        <p:cTn id="85" dur="500"/>
                                        <p:tgtEl>
                                          <p:spTgt spid="22"/>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26"/>
                                        </p:tgtEl>
                                        <p:attrNameLst>
                                          <p:attrName>style.visibility</p:attrName>
                                        </p:attrNameLst>
                                      </p:cBhvr>
                                      <p:to>
                                        <p:strVal val="visible"/>
                                      </p:to>
                                    </p:set>
                                    <p:anim calcmode="lin" valueType="num">
                                      <p:cBhvr>
                                        <p:cTn id="90" dur="500" fill="hold"/>
                                        <p:tgtEl>
                                          <p:spTgt spid="26"/>
                                        </p:tgtEl>
                                        <p:attrNameLst>
                                          <p:attrName>ppt_w</p:attrName>
                                        </p:attrNameLst>
                                      </p:cBhvr>
                                      <p:tavLst>
                                        <p:tav tm="0">
                                          <p:val>
                                            <p:fltVal val="0"/>
                                          </p:val>
                                        </p:tav>
                                        <p:tav tm="100000">
                                          <p:val>
                                            <p:strVal val="#ppt_w"/>
                                          </p:val>
                                        </p:tav>
                                      </p:tavLst>
                                    </p:anim>
                                    <p:anim calcmode="lin" valueType="num">
                                      <p:cBhvr>
                                        <p:cTn id="91" dur="500" fill="hold"/>
                                        <p:tgtEl>
                                          <p:spTgt spid="26"/>
                                        </p:tgtEl>
                                        <p:attrNameLst>
                                          <p:attrName>ppt_h</p:attrName>
                                        </p:attrNameLst>
                                      </p:cBhvr>
                                      <p:tavLst>
                                        <p:tav tm="0">
                                          <p:val>
                                            <p:fltVal val="0"/>
                                          </p:val>
                                        </p:tav>
                                        <p:tav tm="100000">
                                          <p:val>
                                            <p:strVal val="#ppt_h"/>
                                          </p:val>
                                        </p:tav>
                                      </p:tavLst>
                                    </p:anim>
                                    <p:animEffect transition="in" filter="fade">
                                      <p:cBhvr>
                                        <p:cTn id="92" dur="500"/>
                                        <p:tgtEl>
                                          <p:spTgt spid="26"/>
                                        </p:tgtEl>
                                      </p:cBhvr>
                                    </p:animEffect>
                                  </p:childTnLst>
                                </p:cTn>
                              </p:par>
                              <p:par>
                                <p:cTn id="93" presetID="53" presetClass="entr" presetSubtype="16" fill="hold" nodeType="withEffect">
                                  <p:stCondLst>
                                    <p:cond delay="0"/>
                                  </p:stCondLst>
                                  <p:childTnLst>
                                    <p:set>
                                      <p:cBhvr>
                                        <p:cTn id="94" dur="1" fill="hold">
                                          <p:stCondLst>
                                            <p:cond delay="0"/>
                                          </p:stCondLst>
                                        </p:cTn>
                                        <p:tgtEl>
                                          <p:spTgt spid="24"/>
                                        </p:tgtEl>
                                        <p:attrNameLst>
                                          <p:attrName>style.visibility</p:attrName>
                                        </p:attrNameLst>
                                      </p:cBhvr>
                                      <p:to>
                                        <p:strVal val="visible"/>
                                      </p:to>
                                    </p:set>
                                    <p:anim calcmode="lin" valueType="num">
                                      <p:cBhvr>
                                        <p:cTn id="95" dur="500" fill="hold"/>
                                        <p:tgtEl>
                                          <p:spTgt spid="24"/>
                                        </p:tgtEl>
                                        <p:attrNameLst>
                                          <p:attrName>ppt_w</p:attrName>
                                        </p:attrNameLst>
                                      </p:cBhvr>
                                      <p:tavLst>
                                        <p:tav tm="0">
                                          <p:val>
                                            <p:fltVal val="0"/>
                                          </p:val>
                                        </p:tav>
                                        <p:tav tm="100000">
                                          <p:val>
                                            <p:strVal val="#ppt_w"/>
                                          </p:val>
                                        </p:tav>
                                      </p:tavLst>
                                    </p:anim>
                                    <p:anim calcmode="lin" valueType="num">
                                      <p:cBhvr>
                                        <p:cTn id="96" dur="500" fill="hold"/>
                                        <p:tgtEl>
                                          <p:spTgt spid="24"/>
                                        </p:tgtEl>
                                        <p:attrNameLst>
                                          <p:attrName>ppt_h</p:attrName>
                                        </p:attrNameLst>
                                      </p:cBhvr>
                                      <p:tavLst>
                                        <p:tav tm="0">
                                          <p:val>
                                            <p:fltVal val="0"/>
                                          </p:val>
                                        </p:tav>
                                        <p:tav tm="100000">
                                          <p:val>
                                            <p:strVal val="#ppt_h"/>
                                          </p:val>
                                        </p:tav>
                                      </p:tavLst>
                                    </p:anim>
                                    <p:animEffect transition="in" filter="fade">
                                      <p:cBhvr>
                                        <p:cTn id="97" dur="500"/>
                                        <p:tgtEl>
                                          <p:spTgt spid="24"/>
                                        </p:tgtEl>
                                      </p:cBhvr>
                                    </p:animEffect>
                                  </p:childTnLst>
                                </p:cTn>
                              </p:par>
                              <p:par>
                                <p:cTn id="98" presetID="53" presetClass="entr" presetSubtype="16" fill="hold" nodeType="withEffect">
                                  <p:stCondLst>
                                    <p:cond delay="0"/>
                                  </p:stCondLst>
                                  <p:childTnLst>
                                    <p:set>
                                      <p:cBhvr>
                                        <p:cTn id="99" dur="1" fill="hold">
                                          <p:stCondLst>
                                            <p:cond delay="0"/>
                                          </p:stCondLst>
                                        </p:cTn>
                                        <p:tgtEl>
                                          <p:spTgt spid="25"/>
                                        </p:tgtEl>
                                        <p:attrNameLst>
                                          <p:attrName>style.visibility</p:attrName>
                                        </p:attrNameLst>
                                      </p:cBhvr>
                                      <p:to>
                                        <p:strVal val="visible"/>
                                      </p:to>
                                    </p:set>
                                    <p:anim calcmode="lin" valueType="num">
                                      <p:cBhvr>
                                        <p:cTn id="100" dur="500" fill="hold"/>
                                        <p:tgtEl>
                                          <p:spTgt spid="25"/>
                                        </p:tgtEl>
                                        <p:attrNameLst>
                                          <p:attrName>ppt_w</p:attrName>
                                        </p:attrNameLst>
                                      </p:cBhvr>
                                      <p:tavLst>
                                        <p:tav tm="0">
                                          <p:val>
                                            <p:fltVal val="0"/>
                                          </p:val>
                                        </p:tav>
                                        <p:tav tm="100000">
                                          <p:val>
                                            <p:strVal val="#ppt_w"/>
                                          </p:val>
                                        </p:tav>
                                      </p:tavLst>
                                    </p:anim>
                                    <p:anim calcmode="lin" valueType="num">
                                      <p:cBhvr>
                                        <p:cTn id="101" dur="500" fill="hold"/>
                                        <p:tgtEl>
                                          <p:spTgt spid="25"/>
                                        </p:tgtEl>
                                        <p:attrNameLst>
                                          <p:attrName>ppt_h</p:attrName>
                                        </p:attrNameLst>
                                      </p:cBhvr>
                                      <p:tavLst>
                                        <p:tav tm="0">
                                          <p:val>
                                            <p:fltVal val="0"/>
                                          </p:val>
                                        </p:tav>
                                        <p:tav tm="100000">
                                          <p:val>
                                            <p:strVal val="#ppt_h"/>
                                          </p:val>
                                        </p:tav>
                                      </p:tavLst>
                                    </p:anim>
                                    <p:animEffect transition="in" filter="fade">
                                      <p:cBhvr>
                                        <p:cTn id="102" dur="500"/>
                                        <p:tgtEl>
                                          <p:spTgt spid="25"/>
                                        </p:tgtEl>
                                      </p:cBhvr>
                                    </p:animEffect>
                                  </p:childTnLst>
                                </p:cTn>
                              </p:par>
                              <p:par>
                                <p:cTn id="103" presetID="53" presetClass="entr" presetSubtype="16" fill="hold" nodeType="withEffect">
                                  <p:stCondLst>
                                    <p:cond delay="0"/>
                                  </p:stCondLst>
                                  <p:childTnLst>
                                    <p:set>
                                      <p:cBhvr>
                                        <p:cTn id="104" dur="1" fill="hold">
                                          <p:stCondLst>
                                            <p:cond delay="0"/>
                                          </p:stCondLst>
                                        </p:cTn>
                                        <p:tgtEl>
                                          <p:spTgt spid="18"/>
                                        </p:tgtEl>
                                        <p:attrNameLst>
                                          <p:attrName>style.visibility</p:attrName>
                                        </p:attrNameLst>
                                      </p:cBhvr>
                                      <p:to>
                                        <p:strVal val="visible"/>
                                      </p:to>
                                    </p:set>
                                    <p:anim calcmode="lin" valueType="num">
                                      <p:cBhvr>
                                        <p:cTn id="105" dur="500" fill="hold"/>
                                        <p:tgtEl>
                                          <p:spTgt spid="18"/>
                                        </p:tgtEl>
                                        <p:attrNameLst>
                                          <p:attrName>ppt_w</p:attrName>
                                        </p:attrNameLst>
                                      </p:cBhvr>
                                      <p:tavLst>
                                        <p:tav tm="0">
                                          <p:val>
                                            <p:fltVal val="0"/>
                                          </p:val>
                                        </p:tav>
                                        <p:tav tm="100000">
                                          <p:val>
                                            <p:strVal val="#ppt_w"/>
                                          </p:val>
                                        </p:tav>
                                      </p:tavLst>
                                    </p:anim>
                                    <p:anim calcmode="lin" valueType="num">
                                      <p:cBhvr>
                                        <p:cTn id="106" dur="500" fill="hold"/>
                                        <p:tgtEl>
                                          <p:spTgt spid="18"/>
                                        </p:tgtEl>
                                        <p:attrNameLst>
                                          <p:attrName>ppt_h</p:attrName>
                                        </p:attrNameLst>
                                      </p:cBhvr>
                                      <p:tavLst>
                                        <p:tav tm="0">
                                          <p:val>
                                            <p:fltVal val="0"/>
                                          </p:val>
                                        </p:tav>
                                        <p:tav tm="100000">
                                          <p:val>
                                            <p:strVal val="#ppt_h"/>
                                          </p:val>
                                        </p:tav>
                                      </p:tavLst>
                                    </p:anim>
                                    <p:animEffect transition="in" filter="fade">
                                      <p:cBhvr>
                                        <p:cTn id="107" dur="500"/>
                                        <p:tgtEl>
                                          <p:spTgt spid="18"/>
                                        </p:tgtEl>
                                      </p:cBhvr>
                                    </p:animEffect>
                                  </p:childTnLst>
                                </p:cTn>
                              </p:par>
                              <p:par>
                                <p:cTn id="108" presetID="53" presetClass="entr" presetSubtype="16" fill="hold" nodeType="withEffect">
                                  <p:stCondLst>
                                    <p:cond delay="0"/>
                                  </p:stCondLst>
                                  <p:childTnLst>
                                    <p:set>
                                      <p:cBhvr>
                                        <p:cTn id="109" dur="1" fill="hold">
                                          <p:stCondLst>
                                            <p:cond delay="0"/>
                                          </p:stCondLst>
                                        </p:cTn>
                                        <p:tgtEl>
                                          <p:spTgt spid="20"/>
                                        </p:tgtEl>
                                        <p:attrNameLst>
                                          <p:attrName>style.visibility</p:attrName>
                                        </p:attrNameLst>
                                      </p:cBhvr>
                                      <p:to>
                                        <p:strVal val="visible"/>
                                      </p:to>
                                    </p:set>
                                    <p:anim calcmode="lin" valueType="num">
                                      <p:cBhvr>
                                        <p:cTn id="110" dur="500" fill="hold"/>
                                        <p:tgtEl>
                                          <p:spTgt spid="20"/>
                                        </p:tgtEl>
                                        <p:attrNameLst>
                                          <p:attrName>ppt_w</p:attrName>
                                        </p:attrNameLst>
                                      </p:cBhvr>
                                      <p:tavLst>
                                        <p:tav tm="0">
                                          <p:val>
                                            <p:fltVal val="0"/>
                                          </p:val>
                                        </p:tav>
                                        <p:tav tm="100000">
                                          <p:val>
                                            <p:strVal val="#ppt_w"/>
                                          </p:val>
                                        </p:tav>
                                      </p:tavLst>
                                    </p:anim>
                                    <p:anim calcmode="lin" valueType="num">
                                      <p:cBhvr>
                                        <p:cTn id="111" dur="500" fill="hold"/>
                                        <p:tgtEl>
                                          <p:spTgt spid="20"/>
                                        </p:tgtEl>
                                        <p:attrNameLst>
                                          <p:attrName>ppt_h</p:attrName>
                                        </p:attrNameLst>
                                      </p:cBhvr>
                                      <p:tavLst>
                                        <p:tav tm="0">
                                          <p:val>
                                            <p:fltVal val="0"/>
                                          </p:val>
                                        </p:tav>
                                        <p:tav tm="100000">
                                          <p:val>
                                            <p:strVal val="#ppt_h"/>
                                          </p:val>
                                        </p:tav>
                                      </p:tavLst>
                                    </p:anim>
                                    <p:animEffect transition="in" filter="fade">
                                      <p:cBhvr>
                                        <p:cTn id="112" dur="500"/>
                                        <p:tgtEl>
                                          <p:spTgt spid="20"/>
                                        </p:tgtEl>
                                      </p:cBhvr>
                                    </p:animEffect>
                                  </p:childTnLst>
                                </p:cTn>
                              </p:par>
                              <p:par>
                                <p:cTn id="113" presetID="53" presetClass="entr" presetSubtype="16" fill="hold" nodeType="withEffect">
                                  <p:stCondLst>
                                    <p:cond delay="0"/>
                                  </p:stCondLst>
                                  <p:childTnLst>
                                    <p:set>
                                      <p:cBhvr>
                                        <p:cTn id="114" dur="1" fill="hold">
                                          <p:stCondLst>
                                            <p:cond delay="0"/>
                                          </p:stCondLst>
                                        </p:cTn>
                                        <p:tgtEl>
                                          <p:spTgt spid="15"/>
                                        </p:tgtEl>
                                        <p:attrNameLst>
                                          <p:attrName>style.visibility</p:attrName>
                                        </p:attrNameLst>
                                      </p:cBhvr>
                                      <p:to>
                                        <p:strVal val="visible"/>
                                      </p:to>
                                    </p:set>
                                    <p:anim calcmode="lin" valueType="num">
                                      <p:cBhvr>
                                        <p:cTn id="115" dur="500" fill="hold"/>
                                        <p:tgtEl>
                                          <p:spTgt spid="15"/>
                                        </p:tgtEl>
                                        <p:attrNameLst>
                                          <p:attrName>ppt_w</p:attrName>
                                        </p:attrNameLst>
                                      </p:cBhvr>
                                      <p:tavLst>
                                        <p:tav tm="0">
                                          <p:val>
                                            <p:fltVal val="0"/>
                                          </p:val>
                                        </p:tav>
                                        <p:tav tm="100000">
                                          <p:val>
                                            <p:strVal val="#ppt_w"/>
                                          </p:val>
                                        </p:tav>
                                      </p:tavLst>
                                    </p:anim>
                                    <p:anim calcmode="lin" valueType="num">
                                      <p:cBhvr>
                                        <p:cTn id="116" dur="500" fill="hold"/>
                                        <p:tgtEl>
                                          <p:spTgt spid="15"/>
                                        </p:tgtEl>
                                        <p:attrNameLst>
                                          <p:attrName>ppt_h</p:attrName>
                                        </p:attrNameLst>
                                      </p:cBhvr>
                                      <p:tavLst>
                                        <p:tav tm="0">
                                          <p:val>
                                            <p:fltVal val="0"/>
                                          </p:val>
                                        </p:tav>
                                        <p:tav tm="100000">
                                          <p:val>
                                            <p:strVal val="#ppt_h"/>
                                          </p:val>
                                        </p:tav>
                                      </p:tavLst>
                                    </p:anim>
                                    <p:animEffect transition="in" filter="fade">
                                      <p:cBhvr>
                                        <p:cTn id="1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3" grpId="0"/>
      <p:bldP spid="4" grpId="0" animBg="1"/>
      <p:bldP spid="16" grpId="0" animBg="1"/>
      <p:bldP spid="17" grpId="0" animBg="1"/>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F9AA4-5452-44E9-FE98-F5D846DAA6E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7F62B0C-5BBD-BD87-7002-AEAEEA978B8F}"/>
              </a:ext>
            </a:extLst>
          </p:cNvPr>
          <p:cNvSpPr/>
          <p:nvPr/>
        </p:nvSpPr>
        <p:spPr>
          <a:xfrm>
            <a:off x="0" y="3619500"/>
            <a:ext cx="5156422" cy="3238500"/>
          </a:xfrm>
          <a:prstGeom prst="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3E43289-066D-CAD1-3208-B3ED468D7D05}"/>
              </a:ext>
            </a:extLst>
          </p:cNvPr>
          <p:cNvSpPr/>
          <p:nvPr/>
        </p:nvSpPr>
        <p:spPr>
          <a:xfrm>
            <a:off x="5290932" y="3627747"/>
            <a:ext cx="5153231" cy="3238500"/>
          </a:xfrm>
          <a:prstGeom prst="rect">
            <a:avLst/>
          </a:prstGeom>
          <a:solidFill>
            <a:srgbClr val="C1B2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F99C90D-7488-6D52-D62C-5463EF91B1D9}"/>
              </a:ext>
            </a:extLst>
          </p:cNvPr>
          <p:cNvSpPr>
            <a:spLocks noGrp="1"/>
          </p:cNvSpPr>
          <p:nvPr>
            <p:ph type="title"/>
          </p:nvPr>
        </p:nvSpPr>
        <p:spPr/>
        <p:txBody>
          <a:bodyPr>
            <a:normAutofit/>
          </a:bodyPr>
          <a:lstStyle/>
          <a:p>
            <a:r>
              <a:rPr lang="en-GB"/>
              <a:t>2023/25: LOCSU support to LOCs</a:t>
            </a:r>
          </a:p>
        </p:txBody>
      </p:sp>
      <p:sp>
        <p:nvSpPr>
          <p:cNvPr id="13" name="TextBox 12">
            <a:extLst>
              <a:ext uri="{FF2B5EF4-FFF2-40B4-BE49-F238E27FC236}">
                <a16:creationId xmlns:a16="http://schemas.microsoft.com/office/drawing/2014/main" id="{3DF9724F-0D28-EC6A-4631-64D4F2371594}"/>
              </a:ext>
            </a:extLst>
          </p:cNvPr>
          <p:cNvSpPr txBox="1"/>
          <p:nvPr/>
        </p:nvSpPr>
        <p:spPr>
          <a:xfrm>
            <a:off x="156043" y="4817834"/>
            <a:ext cx="2234731" cy="707886"/>
          </a:xfrm>
          <a:prstGeom prst="rect">
            <a:avLst/>
          </a:prstGeom>
          <a:noFill/>
        </p:spPr>
        <p:txBody>
          <a:bodyPr wrap="square" rtlCol="0">
            <a:spAutoFit/>
          </a:bodyPr>
          <a:lstStyle/>
          <a:p>
            <a:r>
              <a:rPr lang="en-GB" sz="1600">
                <a:solidFill>
                  <a:srgbClr val="CEDC00"/>
                </a:solidFill>
                <a:latin typeface="Archivo Black" panose="020B0A03020202020B04" pitchFamily="34" charset="0"/>
              </a:rPr>
              <a:t>NOC</a:t>
            </a:r>
            <a:endParaRPr lang="en-GB">
              <a:solidFill>
                <a:srgbClr val="CEDC00"/>
              </a:solidFill>
              <a:latin typeface="Archivo Black" panose="020B0A03020202020B04" pitchFamily="34" charset="0"/>
            </a:endParaRPr>
          </a:p>
          <a:p>
            <a:r>
              <a:rPr lang="en-GB" sz="1200">
                <a:solidFill>
                  <a:schemeClr val="bg1"/>
                </a:solidFill>
                <a:latin typeface="Arial" panose="020B0604020202020204" pitchFamily="34" charset="0"/>
                <a:cs typeface="Arial" panose="020B0604020202020204" pitchFamily="34" charset="0"/>
              </a:rPr>
              <a:t>Largest and most ambitious to date!</a:t>
            </a:r>
          </a:p>
        </p:txBody>
      </p:sp>
      <p:sp>
        <p:nvSpPr>
          <p:cNvPr id="20" name="TextBox 19">
            <a:extLst>
              <a:ext uri="{FF2B5EF4-FFF2-40B4-BE49-F238E27FC236}">
                <a16:creationId xmlns:a16="http://schemas.microsoft.com/office/drawing/2014/main" id="{5DDC48B7-063D-56AA-A530-FC7043B1A4EA}"/>
              </a:ext>
            </a:extLst>
          </p:cNvPr>
          <p:cNvSpPr txBox="1"/>
          <p:nvPr/>
        </p:nvSpPr>
        <p:spPr>
          <a:xfrm>
            <a:off x="2441576" y="3756813"/>
            <a:ext cx="2628696" cy="29803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CEDC00"/>
                </a:solidFill>
                <a:effectLst/>
                <a:uLnTx/>
                <a:uFillTx/>
                <a:latin typeface="Archivo Black" panose="020B0A03020202020B04" pitchFamily="34" charset="0"/>
                <a:ea typeface="+mn-ea"/>
                <a:cs typeface="+mn-cs"/>
              </a:rPr>
              <a:t>National Forum</a:t>
            </a:r>
          </a:p>
          <a:p>
            <a:pPr marL="0" marR="0" lvl="0" indent="0" algn="l" defTabSz="914400" rtl="0" eaLnBrk="1" fontAlgn="auto" latinLnBrk="0" hangingPunct="1">
              <a:lnSpc>
                <a:spcPct val="115000"/>
              </a:lnSpc>
              <a:spcBef>
                <a:spcPts val="0"/>
              </a:spcBef>
              <a:spcAft>
                <a:spcPts val="800"/>
              </a:spcAft>
              <a:buClrTx/>
              <a:buSzTx/>
              <a:buFontTx/>
              <a:buNone/>
              <a:tabLst>
                <a:tab pos="457200" algn="l"/>
              </a:tabLst>
              <a:defRPr/>
            </a:pPr>
            <a:r>
              <a:rPr kumimoji="0" lang="en-US" sz="1200" b="0" i="0" u="none" strike="noStrike" kern="100" cap="none" spc="0" normalizeH="0" baseline="0" noProof="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rPr>
              <a:t>Strengthening links and holding LOCSU to account.</a:t>
            </a:r>
            <a:endParaRPr kumimoji="0" lang="en-GB" sz="1200" b="0" i="0" u="none" strike="noStrike" kern="100" cap="none" spc="0" normalizeH="0" baseline="0" noProof="0">
              <a:ln>
                <a:noFill/>
              </a:ln>
              <a:solidFill>
                <a:prstClr val="white"/>
              </a:solidFill>
              <a:effectLst/>
              <a:uLnTx/>
              <a:uFillTx/>
              <a:latin typeface="Arial" panose="020B0604020202020204" pitchFamily="34" charset="0"/>
              <a:ea typeface="Aptos" panose="020B0004020202020204" pitchFamily="34" charset="0"/>
              <a:cs typeface="Arial" panose="020B0604020202020204" pitchFamily="34" charset="0"/>
            </a:endParaRPr>
          </a:p>
          <a:p>
            <a:pPr lvl="0">
              <a:lnSpc>
                <a:spcPct val="115000"/>
              </a:lnSpc>
              <a:tabLst>
                <a:tab pos="457200" algn="l"/>
              </a:tabLst>
            </a:pPr>
            <a:endParaRPr lang="en-US" sz="200" kern="100">
              <a:solidFill>
                <a:srgbClr val="CEDC00"/>
              </a:solidFill>
              <a:latin typeface="Archivo Black" panose="020B0A03020202020B04" pitchFamily="34" charset="0"/>
              <a:ea typeface="Aptos" panose="020B0004020202020204" pitchFamily="34" charset="0"/>
              <a:cs typeface="Arial" panose="020B0604020202020204" pitchFamily="34" charset="0"/>
            </a:endParaRPr>
          </a:p>
          <a:p>
            <a:pPr lvl="0">
              <a:lnSpc>
                <a:spcPct val="115000"/>
              </a:lnSpc>
              <a:tabLst>
                <a:tab pos="457200" algn="l"/>
              </a:tabLst>
            </a:pPr>
            <a:r>
              <a:rPr lang="en-US" sz="1600" kern="100">
                <a:solidFill>
                  <a:srgbClr val="CEDC00"/>
                </a:solidFill>
                <a:effectLst/>
                <a:latin typeface="Archivo Black" panose="020B0A03020202020B04" pitchFamily="34" charset="0"/>
                <a:ea typeface="Aptos" panose="020B0004020202020204" pitchFamily="34" charset="0"/>
                <a:cs typeface="Arial" panose="020B0604020202020204" pitchFamily="34" charset="0"/>
              </a:rPr>
              <a:t>Improved Communications</a:t>
            </a:r>
          </a:p>
          <a:p>
            <a:pPr lvl="0">
              <a:lnSpc>
                <a:spcPct val="115000"/>
              </a:lnSpc>
              <a:tabLst>
                <a:tab pos="457200" algn="l"/>
              </a:tabLst>
            </a:pPr>
            <a:r>
              <a:rPr lang="en-US" sz="1200" kern="100">
                <a:solidFill>
                  <a:schemeClr val="bg1"/>
                </a:solidFill>
                <a:effectLst/>
                <a:latin typeface="Arial" panose="020B0604020202020204" pitchFamily="34" charset="0"/>
                <a:ea typeface="Aptos" panose="020B0004020202020204" pitchFamily="34" charset="0"/>
                <a:cs typeface="Arial" panose="020B0604020202020204" pitchFamily="34" charset="0"/>
              </a:rPr>
              <a:t>Improved communications, newsletters, bulletins and podcasts.</a:t>
            </a:r>
          </a:p>
          <a:p>
            <a:pPr lvl="0">
              <a:lnSpc>
                <a:spcPct val="115000"/>
              </a:lnSpc>
              <a:tabLst>
                <a:tab pos="457200" algn="l"/>
              </a:tabLst>
            </a:pPr>
            <a:endParaRPr lang="en-US" sz="1050" kern="100">
              <a:solidFill>
                <a:schemeClr val="bg1"/>
              </a:solidFill>
              <a:latin typeface="Arial" panose="020B0604020202020204" pitchFamily="34" charset="0"/>
              <a:ea typeface="Aptos" panose="020B0004020202020204" pitchFamily="34" charset="0"/>
              <a:cs typeface="Arial" panose="020B0604020202020204" pitchFamily="34" charset="0"/>
            </a:endParaRPr>
          </a:p>
          <a:p>
            <a:pPr lvl="0">
              <a:lnSpc>
                <a:spcPct val="115000"/>
              </a:lnSpc>
              <a:tabLst>
                <a:tab pos="457200" algn="l"/>
              </a:tabLst>
            </a:pPr>
            <a:r>
              <a:rPr lang="en-US" sz="1600" kern="100">
                <a:solidFill>
                  <a:srgbClr val="CEDC00"/>
                </a:solidFill>
                <a:latin typeface="Archivo Black" panose="020B0A03020202020B04" pitchFamily="34" charset="0"/>
                <a:ea typeface="Aptos" panose="020B0004020202020204" pitchFamily="34" charset="0"/>
                <a:cs typeface="Arial" panose="020B0604020202020204" pitchFamily="34" charset="0"/>
              </a:rPr>
              <a:t>LOC Promotion</a:t>
            </a:r>
            <a:endParaRPr lang="en-US" sz="1600" kern="100">
              <a:solidFill>
                <a:srgbClr val="CEDC00"/>
              </a:solidFill>
              <a:effectLst/>
              <a:latin typeface="Archivo Black" panose="020B0A03020202020B04" pitchFamily="34" charset="0"/>
              <a:ea typeface="Aptos" panose="020B0004020202020204" pitchFamily="34" charset="0"/>
              <a:cs typeface="Arial" panose="020B0604020202020204" pitchFamily="34" charset="0"/>
            </a:endParaRPr>
          </a:p>
          <a:p>
            <a:pPr lvl="0" algn="just">
              <a:lnSpc>
                <a:spcPct val="115000"/>
              </a:lnSpc>
              <a:tabLst>
                <a:tab pos="457200" algn="l"/>
              </a:tabLst>
            </a:pPr>
            <a:r>
              <a:rPr lang="en-US" sz="1200" kern="100">
                <a:solidFill>
                  <a:schemeClr val="bg1"/>
                </a:solidFill>
                <a:effectLst/>
                <a:latin typeface="Arial" panose="020B0604020202020204" pitchFamily="34" charset="0"/>
                <a:ea typeface="Aptos" panose="020B0004020202020204" pitchFamily="34" charset="0"/>
                <a:cs typeface="Arial" panose="020B0604020202020204" pitchFamily="34" charset="0"/>
              </a:rPr>
              <a:t>Promotion of LOCs at universities and 100% Optical (132 visitors and a third signposted to LOCs).</a:t>
            </a:r>
            <a:endParaRPr lang="en-GB" sz="105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B23B45F1-AB07-18C2-013A-6D25CD5536FE}"/>
              </a:ext>
            </a:extLst>
          </p:cNvPr>
          <p:cNvSpPr txBox="1"/>
          <p:nvPr/>
        </p:nvSpPr>
        <p:spPr>
          <a:xfrm>
            <a:off x="5452914" y="4360471"/>
            <a:ext cx="2425342" cy="2337307"/>
          </a:xfrm>
          <a:prstGeom prst="rect">
            <a:avLst/>
          </a:prstGeom>
          <a:noFill/>
        </p:spPr>
        <p:txBody>
          <a:bodyPr wrap="square">
            <a:spAutoFit/>
          </a:bodyPr>
          <a:lstStyle/>
          <a:p>
            <a:r>
              <a:rPr lang="en-GB" sz="1600">
                <a:solidFill>
                  <a:srgbClr val="500778"/>
                </a:solidFill>
                <a:latin typeface="Archivo Black" panose="020B0A03020202020B04" pitchFamily="34" charset="0"/>
              </a:rPr>
              <a:t>Standard Specification</a:t>
            </a:r>
          </a:p>
          <a:p>
            <a:pPr lvl="0" algn="just">
              <a:lnSpc>
                <a:spcPct val="115000"/>
              </a:lnSpc>
              <a:spcAft>
                <a:spcPts val="800"/>
              </a:spcAft>
              <a:tabLst>
                <a:tab pos="457200" algn="l"/>
              </a:tabLst>
            </a:pPr>
            <a:r>
              <a:rPr lang="en-US" sz="1200" kern="100">
                <a:effectLst/>
                <a:latin typeface="Arial" panose="020B0604020202020204" pitchFamily="34" charset="0"/>
                <a:ea typeface="Aptos" panose="020B0004020202020204" pitchFamily="34" charset="0"/>
                <a:cs typeface="Arial" panose="020B0604020202020204" pitchFamily="34" charset="0"/>
              </a:rPr>
              <a:t>National standard specification for CUES (community minor and urgent care) following a ministerial request.</a:t>
            </a:r>
            <a:endParaRPr lang="en-GB" sz="200">
              <a:solidFill>
                <a:srgbClr val="00AEC7"/>
              </a:solidFill>
              <a:latin typeface="Archivo Black" panose="020B0A03020202020B04" pitchFamily="34" charset="0"/>
            </a:endParaRPr>
          </a:p>
          <a:p>
            <a:endParaRPr lang="en-GB" sz="500">
              <a:solidFill>
                <a:srgbClr val="00AEC7"/>
              </a:solidFill>
              <a:latin typeface="Archivo Black" panose="020B0A03020202020B04" pitchFamily="34" charset="0"/>
            </a:endParaRPr>
          </a:p>
          <a:p>
            <a:r>
              <a:rPr lang="en-GB" sz="1600">
                <a:solidFill>
                  <a:srgbClr val="500778"/>
                </a:solidFill>
                <a:latin typeface="Archivo Black" panose="020B0A03020202020B04" pitchFamily="34" charset="0"/>
              </a:rPr>
              <a:t>Constitution Development</a:t>
            </a:r>
          </a:p>
          <a:p>
            <a:pPr lvl="0">
              <a:lnSpc>
                <a:spcPct val="115000"/>
              </a:lnSpc>
              <a:spcAft>
                <a:spcPts val="800"/>
              </a:spcAft>
              <a:tabLst>
                <a:tab pos="457200" algn="l"/>
              </a:tabLst>
            </a:pPr>
            <a:r>
              <a:rPr lang="en-US" sz="1200" kern="100">
                <a:latin typeface="Arial" panose="020B0604020202020204" pitchFamily="34" charset="0"/>
                <a:ea typeface="Aptos" panose="020B0004020202020204" pitchFamily="34" charset="0"/>
                <a:cs typeface="Arial" panose="020B0604020202020204" pitchFamily="34" charset="0"/>
              </a:rPr>
              <a:t>Developed with legal advice.</a:t>
            </a:r>
            <a:endParaRPr lang="en-GB" sz="1200">
              <a:solidFill>
                <a:srgbClr val="00AEC7"/>
              </a:solidFill>
              <a:latin typeface="Archivo Black" panose="020B0A03020202020B04" pitchFamily="34" charset="0"/>
            </a:endParaRPr>
          </a:p>
        </p:txBody>
      </p:sp>
      <p:sp>
        <p:nvSpPr>
          <p:cNvPr id="3" name="TextBox 2">
            <a:extLst>
              <a:ext uri="{FF2B5EF4-FFF2-40B4-BE49-F238E27FC236}">
                <a16:creationId xmlns:a16="http://schemas.microsoft.com/office/drawing/2014/main" id="{875D25B3-BDD5-6993-0673-37B112E8AAE8}"/>
              </a:ext>
            </a:extLst>
          </p:cNvPr>
          <p:cNvSpPr txBox="1"/>
          <p:nvPr/>
        </p:nvSpPr>
        <p:spPr>
          <a:xfrm>
            <a:off x="156043" y="3816954"/>
            <a:ext cx="2234731" cy="830997"/>
          </a:xfrm>
          <a:prstGeom prst="rect">
            <a:avLst/>
          </a:prstGeom>
          <a:noFill/>
        </p:spPr>
        <p:txBody>
          <a:bodyPr wrap="square" rtlCol="0">
            <a:spAutoFit/>
          </a:bodyPr>
          <a:lstStyle/>
          <a:p>
            <a:r>
              <a:rPr lang="en-GB" sz="2400">
                <a:solidFill>
                  <a:schemeClr val="bg1"/>
                </a:solidFill>
                <a:latin typeface="Archivo Black" panose="020B0A03020202020B04" pitchFamily="34" charset="0"/>
                <a:cs typeface="Arial" panose="020B0604020202020204" pitchFamily="34" charset="0"/>
              </a:rPr>
              <a:t>You asked, we did</a:t>
            </a:r>
          </a:p>
        </p:txBody>
      </p:sp>
      <p:sp>
        <p:nvSpPr>
          <p:cNvPr id="4" name="TextBox 3">
            <a:extLst>
              <a:ext uri="{FF2B5EF4-FFF2-40B4-BE49-F238E27FC236}">
                <a16:creationId xmlns:a16="http://schemas.microsoft.com/office/drawing/2014/main" id="{E4C69E4F-60DF-FD7C-023D-927879FCACE0}"/>
              </a:ext>
            </a:extLst>
          </p:cNvPr>
          <p:cNvSpPr txBox="1"/>
          <p:nvPr/>
        </p:nvSpPr>
        <p:spPr>
          <a:xfrm>
            <a:off x="5452914" y="3807758"/>
            <a:ext cx="2234731" cy="461665"/>
          </a:xfrm>
          <a:prstGeom prst="rect">
            <a:avLst/>
          </a:prstGeom>
          <a:noFill/>
        </p:spPr>
        <p:txBody>
          <a:bodyPr wrap="square" rtlCol="0">
            <a:spAutoFit/>
          </a:bodyPr>
          <a:lstStyle/>
          <a:p>
            <a:r>
              <a:rPr lang="en-GB" sz="2400">
                <a:latin typeface="Archivo Black" panose="020B0A03020202020B04" pitchFamily="34" charset="0"/>
                <a:cs typeface="Arial" panose="020B0604020202020204" pitchFamily="34" charset="0"/>
              </a:rPr>
              <a:t>Plus</a:t>
            </a:r>
            <a:endParaRPr lang="en-GB" sz="1200">
              <a:latin typeface="Archivo Black" panose="020B0A03020202020B04" pitchFamily="34" charset="0"/>
              <a:cs typeface="Arial" panose="020B0604020202020204" pitchFamily="34" charset="0"/>
            </a:endParaRPr>
          </a:p>
        </p:txBody>
      </p:sp>
      <p:pic>
        <p:nvPicPr>
          <p:cNvPr id="6" name="Picture 5" descr="A black background with numbers&#10;&#10;Description automatically generated">
            <a:extLst>
              <a:ext uri="{FF2B5EF4-FFF2-40B4-BE49-F238E27FC236}">
                <a16:creationId xmlns:a16="http://schemas.microsoft.com/office/drawing/2014/main" id="{99E71F4C-116F-15E5-DCC5-14F117841E1A}"/>
              </a:ext>
            </a:extLst>
          </p:cNvPr>
          <p:cNvPicPr>
            <a:picLocks noChangeAspect="1"/>
          </p:cNvPicPr>
          <p:nvPr/>
        </p:nvPicPr>
        <p:blipFill>
          <a:blip r:embed="rId4">
            <a:extLst>
              <a:ext uri="{28A0092B-C50C-407E-A947-70E740481C1C}">
                <a14:useLocalDpi xmlns:a14="http://schemas.microsoft.com/office/drawing/2010/main" val="0"/>
              </a:ext>
            </a:extLst>
          </a:blip>
          <a:srcRect t="73779" b="14808"/>
          <a:stretch/>
        </p:blipFill>
        <p:spPr>
          <a:xfrm>
            <a:off x="-31899" y="1747518"/>
            <a:ext cx="12460486" cy="799942"/>
          </a:xfrm>
          <a:prstGeom prst="rect">
            <a:avLst/>
          </a:prstGeom>
        </p:spPr>
      </p:pic>
      <p:sp>
        <p:nvSpPr>
          <p:cNvPr id="7" name="TextBox 6">
            <a:extLst>
              <a:ext uri="{FF2B5EF4-FFF2-40B4-BE49-F238E27FC236}">
                <a16:creationId xmlns:a16="http://schemas.microsoft.com/office/drawing/2014/main" id="{1060FF76-9977-34EB-E226-A748E2104FA4}"/>
              </a:ext>
            </a:extLst>
          </p:cNvPr>
          <p:cNvSpPr txBox="1"/>
          <p:nvPr/>
        </p:nvSpPr>
        <p:spPr>
          <a:xfrm>
            <a:off x="156043" y="5697108"/>
            <a:ext cx="2234732" cy="991490"/>
          </a:xfrm>
          <a:prstGeom prst="rect">
            <a:avLst/>
          </a:prstGeom>
          <a:noFill/>
        </p:spPr>
        <p:txBody>
          <a:bodyPr wrap="square" rtlCol="0">
            <a:spAutoFit/>
          </a:bodyPr>
          <a:lstStyle/>
          <a:p>
            <a:r>
              <a:rPr lang="en-GB" sz="1600">
                <a:solidFill>
                  <a:srgbClr val="CEDC00"/>
                </a:solidFill>
                <a:latin typeface="Archivo Black" panose="020B0A03020202020B04" pitchFamily="34" charset="0"/>
              </a:rPr>
              <a:t>Chair Conference/ Comms forum</a:t>
            </a:r>
          </a:p>
          <a:p>
            <a:pPr lvl="0">
              <a:lnSpc>
                <a:spcPct val="115000"/>
              </a:lnSpc>
              <a:spcAft>
                <a:spcPts val="800"/>
              </a:spcAft>
              <a:tabLst>
                <a:tab pos="457200" algn="l"/>
              </a:tabLst>
            </a:pPr>
            <a:r>
              <a:rPr lang="en-US" sz="1200">
                <a:solidFill>
                  <a:schemeClr val="bg1"/>
                </a:solidFill>
                <a:effectLst/>
                <a:latin typeface="Arial" panose="020B0604020202020204" pitchFamily="34" charset="0"/>
                <a:ea typeface="Aptos" panose="020B0004020202020204" pitchFamily="34" charset="0"/>
                <a:cs typeface="Arial" panose="020B0604020202020204" pitchFamily="34" charset="0"/>
              </a:rPr>
              <a:t>Expanding the networking offer and role focused forums.</a:t>
            </a:r>
            <a:endParaRPr lang="en-US" sz="1200" kern="100">
              <a:solidFill>
                <a:schemeClr val="bg1"/>
              </a:solidFill>
              <a:latin typeface="Arial" panose="020B060402020202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7719E92-6747-3088-B116-61D1C8365862}"/>
              </a:ext>
            </a:extLst>
          </p:cNvPr>
          <p:cNvSpPr txBox="1"/>
          <p:nvPr/>
        </p:nvSpPr>
        <p:spPr>
          <a:xfrm>
            <a:off x="8011606" y="4360471"/>
            <a:ext cx="2320629" cy="2268763"/>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457200" algn="l"/>
              </a:tabLst>
              <a:defRPr/>
            </a:pPr>
            <a:r>
              <a:rPr kumimoji="0" lang="en-US" sz="1600" b="0" i="0" u="none" strike="noStrike" kern="100" cap="none" spc="0" normalizeH="0" baseline="0" noProof="0">
                <a:ln>
                  <a:noFill/>
                </a:ln>
                <a:solidFill>
                  <a:srgbClr val="500778"/>
                </a:solidFill>
                <a:effectLst/>
                <a:uLnTx/>
                <a:uFillTx/>
                <a:latin typeface="Archivo Black" panose="020B0A03020202020B04" pitchFamily="34" charset="0"/>
                <a:ea typeface="Aptos" panose="020B0004020202020204" pitchFamily="34" charset="0"/>
                <a:cs typeface="Times New Roman" panose="02020603050405020304" pitchFamily="18" charset="0"/>
              </a:rPr>
              <a:t>National conduit</a:t>
            </a:r>
            <a:endParaRPr kumimoji="0" lang="en-US" sz="1200" b="0" i="0" u="none" strike="noStrike" kern="100" cap="none" spc="0" normalizeH="0" baseline="0" noProof="0">
              <a:ln>
                <a:noFill/>
              </a:ln>
              <a:solidFill>
                <a:srgbClr val="500778"/>
              </a:solidFill>
              <a:effectLst/>
              <a:uLnTx/>
              <a:uFillTx/>
              <a:latin typeface="Archivo Black" panose="020B0A03020202020B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tab pos="457200" algn="l"/>
              </a:tabLst>
              <a:defRPr/>
            </a:pPr>
            <a:r>
              <a:rPr kumimoji="0" lang="en-US" sz="12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OFNC and sector bodies.</a:t>
            </a:r>
          </a:p>
          <a:p>
            <a:pPr lvl="0">
              <a:lnSpc>
                <a:spcPct val="115000"/>
              </a:lnSpc>
              <a:tabLst>
                <a:tab pos="457200" algn="l"/>
              </a:tabLst>
            </a:pPr>
            <a:endParaRPr lang="en-US" sz="1000" kern="100">
              <a:solidFill>
                <a:srgbClr val="500778"/>
              </a:solidFill>
              <a:latin typeface="Archivo Black" panose="020B0A03020202020B04" pitchFamily="34" charset="0"/>
              <a:ea typeface="Aptos" panose="020B0004020202020204" pitchFamily="34" charset="0"/>
              <a:cs typeface="Arial" panose="020B0604020202020204" pitchFamily="34" charset="0"/>
            </a:endParaRPr>
          </a:p>
          <a:p>
            <a:pPr lvl="0">
              <a:lnSpc>
                <a:spcPct val="115000"/>
              </a:lnSpc>
              <a:tabLst>
                <a:tab pos="457200" algn="l"/>
              </a:tabLst>
            </a:pPr>
            <a:endParaRPr lang="en-US" sz="1000" kern="100">
              <a:solidFill>
                <a:srgbClr val="500778"/>
              </a:solidFill>
              <a:latin typeface="Archivo Black" panose="020B0A03020202020B04" pitchFamily="34" charset="0"/>
              <a:ea typeface="Aptos" panose="020B0004020202020204" pitchFamily="34" charset="0"/>
              <a:cs typeface="Arial" panose="020B0604020202020204" pitchFamily="34" charset="0"/>
            </a:endParaRPr>
          </a:p>
          <a:p>
            <a:pPr lvl="0">
              <a:lnSpc>
                <a:spcPct val="115000"/>
              </a:lnSpc>
              <a:tabLst>
                <a:tab pos="457200" algn="l"/>
              </a:tabLst>
            </a:pPr>
            <a:r>
              <a:rPr lang="en-US" sz="1600" kern="100">
                <a:solidFill>
                  <a:srgbClr val="500778"/>
                </a:solidFill>
                <a:latin typeface="Archivo Black" panose="020B0A03020202020B04" pitchFamily="34" charset="0"/>
                <a:ea typeface="Aptos" panose="020B0004020202020204" pitchFamily="34" charset="0"/>
                <a:cs typeface="Arial" panose="020B0604020202020204" pitchFamily="34" charset="0"/>
              </a:rPr>
              <a:t>Advocacy</a:t>
            </a:r>
            <a:endParaRPr lang="en-US" sz="1600" kern="100">
              <a:solidFill>
                <a:srgbClr val="500778"/>
              </a:solidFill>
              <a:effectLst/>
              <a:latin typeface="Archivo Black" panose="020B0A03020202020B04" pitchFamily="34" charset="0"/>
              <a:ea typeface="Aptos" panose="020B0004020202020204" pitchFamily="34" charset="0"/>
              <a:cs typeface="Arial" panose="020B0604020202020204" pitchFamily="34" charset="0"/>
            </a:endParaRPr>
          </a:p>
          <a:p>
            <a:pPr lvl="0" algn="just">
              <a:lnSpc>
                <a:spcPct val="115000"/>
              </a:lnSpc>
              <a:tabLst>
                <a:tab pos="457200" algn="l"/>
              </a:tabLst>
            </a:pPr>
            <a:r>
              <a:rPr lang="en-US" sz="1200" kern="100">
                <a:effectLst/>
                <a:latin typeface="Arial" panose="020B0604020202020204" pitchFamily="34" charset="0"/>
                <a:ea typeface="Aptos" panose="020B0004020202020204" pitchFamily="34" charset="0"/>
                <a:cs typeface="Arial" panose="020B0604020202020204" pitchFamily="34" charset="0"/>
              </a:rPr>
              <a:t>Partnership and advocacy around Marsha De Cordova bill. All-Party Parliamentary groups, Five nations and roundtables</a:t>
            </a:r>
            <a:r>
              <a:rPr lang="en-GB" sz="1200" kern="100">
                <a:effectLst/>
                <a:latin typeface="Arial" panose="020B0604020202020204" pitchFamily="34" charset="0"/>
                <a:ea typeface="Aptos" panose="020B0004020202020204" pitchFamily="34" charset="0"/>
                <a:cs typeface="Arial" panose="020B0604020202020204" pitchFamily="34" charset="0"/>
              </a:rPr>
              <a:t>.</a:t>
            </a:r>
          </a:p>
        </p:txBody>
      </p:sp>
      <p:pic>
        <p:nvPicPr>
          <p:cNvPr id="15" name="Picture 14" descr="A qr code on a white background&#10;&#10;Description automatically generated">
            <a:extLst>
              <a:ext uri="{FF2B5EF4-FFF2-40B4-BE49-F238E27FC236}">
                <a16:creationId xmlns:a16="http://schemas.microsoft.com/office/drawing/2014/main" id="{E06DA73B-5B59-BB7E-20A0-1D1327F8DF39}"/>
              </a:ext>
            </a:extLst>
          </p:cNvPr>
          <p:cNvPicPr>
            <a:picLocks noChangeAspect="1"/>
          </p:cNvPicPr>
          <p:nvPr/>
        </p:nvPicPr>
        <p:blipFill>
          <a:blip r:embed="rId5">
            <a:extLst>
              <a:ext uri="{28A0092B-C50C-407E-A947-70E740481C1C}">
                <a14:useLocalDpi xmlns:a14="http://schemas.microsoft.com/office/drawing/2010/main" val="0"/>
              </a:ext>
            </a:extLst>
          </a:blip>
          <a:srcRect l="23403" t="2470" r="23750" b="2470"/>
          <a:stretch/>
        </p:blipFill>
        <p:spPr>
          <a:xfrm>
            <a:off x="10553612" y="5283200"/>
            <a:ext cx="1418254" cy="1434997"/>
          </a:xfrm>
          <a:prstGeom prst="rect">
            <a:avLst/>
          </a:prstGeom>
        </p:spPr>
      </p:pic>
      <p:sp>
        <p:nvSpPr>
          <p:cNvPr id="16" name="TextBox 15">
            <a:extLst>
              <a:ext uri="{FF2B5EF4-FFF2-40B4-BE49-F238E27FC236}">
                <a16:creationId xmlns:a16="http://schemas.microsoft.com/office/drawing/2014/main" id="{B50D51A2-83F9-72FE-9FA7-1050113172C4}"/>
              </a:ext>
            </a:extLst>
          </p:cNvPr>
          <p:cNvSpPr txBox="1"/>
          <p:nvPr/>
        </p:nvSpPr>
        <p:spPr>
          <a:xfrm>
            <a:off x="10606145" y="4695653"/>
            <a:ext cx="1295203" cy="646331"/>
          </a:xfrm>
          <a:prstGeom prst="rect">
            <a:avLst/>
          </a:prstGeom>
          <a:noFill/>
        </p:spPr>
        <p:txBody>
          <a:bodyPr wrap="square" rtlCol="0">
            <a:spAutoFit/>
          </a:bodyPr>
          <a:lstStyle/>
          <a:p>
            <a:r>
              <a:rPr lang="en-GB" sz="1200" b="1">
                <a:latin typeface="Arial" panose="020B0604020202020204" pitchFamily="34" charset="0"/>
                <a:cs typeface="Arial" panose="020B0604020202020204" pitchFamily="34" charset="0"/>
              </a:rPr>
              <a:t>Scan to read the LOCSU Annual Report</a:t>
            </a:r>
          </a:p>
        </p:txBody>
      </p:sp>
      <p:sp>
        <p:nvSpPr>
          <p:cNvPr id="11" name="TextBox 10">
            <a:extLst>
              <a:ext uri="{FF2B5EF4-FFF2-40B4-BE49-F238E27FC236}">
                <a16:creationId xmlns:a16="http://schemas.microsoft.com/office/drawing/2014/main" id="{A5A12110-C8FD-5663-8776-3AC0988CE872}"/>
              </a:ext>
            </a:extLst>
          </p:cNvPr>
          <p:cNvSpPr txBox="1"/>
          <p:nvPr/>
        </p:nvSpPr>
        <p:spPr>
          <a:xfrm>
            <a:off x="4093787" y="2562504"/>
            <a:ext cx="1709057" cy="430887"/>
          </a:xfrm>
          <a:prstGeom prst="rect">
            <a:avLst/>
          </a:prstGeom>
          <a:noFill/>
        </p:spPr>
        <p:txBody>
          <a:bodyPr wrap="square">
            <a:spAutoFit/>
          </a:bodyPr>
          <a:lstStyle/>
          <a:p>
            <a:pPr algn="ctr"/>
            <a:r>
              <a:rPr lang="en-US" sz="1100" b="0" i="0">
                <a:solidFill>
                  <a:srgbClr val="000000"/>
                </a:solidFill>
                <a:effectLst/>
                <a:latin typeface="Arial" panose="020B0604020202020204" pitchFamily="34" charset="0"/>
                <a:cs typeface="Arial" panose="020B0604020202020204" pitchFamily="34" charset="0"/>
              </a:rPr>
              <a:t>CPD points issued, after expanded training offer</a:t>
            </a:r>
            <a:endParaRPr lang="en-GB" sz="110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CBC1E0D-B114-90C1-B233-116499BC67DF}"/>
              </a:ext>
            </a:extLst>
          </p:cNvPr>
          <p:cNvSpPr txBox="1"/>
          <p:nvPr/>
        </p:nvSpPr>
        <p:spPr>
          <a:xfrm>
            <a:off x="1946037" y="2557967"/>
            <a:ext cx="2111827" cy="600164"/>
          </a:xfrm>
          <a:prstGeom prst="rect">
            <a:avLst/>
          </a:prstGeom>
          <a:noFill/>
        </p:spPr>
        <p:txBody>
          <a:bodyPr wrap="square">
            <a:spAutoFit/>
          </a:bodyPr>
          <a:lstStyle/>
          <a:p>
            <a:pPr algn="ctr"/>
            <a:r>
              <a:rPr lang="en-US" sz="1100" b="0" i="0">
                <a:solidFill>
                  <a:srgbClr val="000000"/>
                </a:solidFill>
                <a:effectLst/>
                <a:latin typeface="Arial" panose="020B0604020202020204" pitchFamily="34" charset="0"/>
                <a:cs typeface="Arial" panose="020B0604020202020204" pitchFamily="34" charset="0"/>
              </a:rPr>
              <a:t>meetings to support LOC work </a:t>
            </a:r>
          </a:p>
          <a:p>
            <a:pPr algn="ctr"/>
            <a:r>
              <a:rPr lang="en-US" sz="1100" b="0" i="1">
                <a:solidFill>
                  <a:srgbClr val="000000"/>
                </a:solidFill>
                <a:effectLst/>
                <a:latin typeface="Arial" panose="020B0604020202020204" pitchFamily="34" charset="0"/>
                <a:cs typeface="Arial" panose="020B0604020202020204" pitchFamily="34" charset="0"/>
              </a:rPr>
              <a:t>(average based on previous meetings attended)</a:t>
            </a:r>
            <a:endParaRPr lang="en-GB" sz="1100" i="1">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CCB0AA9-C2D2-710F-A148-63C6E8922453}"/>
              </a:ext>
            </a:extLst>
          </p:cNvPr>
          <p:cNvSpPr txBox="1"/>
          <p:nvPr/>
        </p:nvSpPr>
        <p:spPr>
          <a:xfrm>
            <a:off x="201057" y="2547460"/>
            <a:ext cx="1709057" cy="769441"/>
          </a:xfrm>
          <a:prstGeom prst="rect">
            <a:avLst/>
          </a:prstGeom>
          <a:noFill/>
        </p:spPr>
        <p:txBody>
          <a:bodyPr wrap="square">
            <a:spAutoFit/>
          </a:bodyPr>
          <a:lstStyle/>
          <a:p>
            <a:pPr algn="ctr"/>
            <a:r>
              <a:rPr lang="en-US" sz="1100" b="0" i="0">
                <a:solidFill>
                  <a:srgbClr val="000000"/>
                </a:solidFill>
                <a:effectLst/>
                <a:latin typeface="Arial" panose="020B0604020202020204" pitchFamily="34" charset="0"/>
                <a:cs typeface="Arial" panose="020B0604020202020204" pitchFamily="34" charset="0"/>
              </a:rPr>
              <a:t>£ increase in direct investment in LOCs, compared to the previous year</a:t>
            </a:r>
            <a:endParaRPr lang="en-GB" sz="11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B73D905F-186C-2BA5-534A-34BA3A749420}"/>
              </a:ext>
            </a:extLst>
          </p:cNvPr>
          <p:cNvSpPr txBox="1"/>
          <p:nvPr/>
        </p:nvSpPr>
        <p:spPr>
          <a:xfrm>
            <a:off x="5916317" y="2547460"/>
            <a:ext cx="1434737" cy="600164"/>
          </a:xfrm>
          <a:prstGeom prst="rect">
            <a:avLst/>
          </a:prstGeom>
          <a:noFill/>
        </p:spPr>
        <p:txBody>
          <a:bodyPr wrap="square">
            <a:spAutoFit/>
          </a:bodyPr>
          <a:lstStyle/>
          <a:p>
            <a:pPr algn="ctr"/>
            <a:r>
              <a:rPr lang="en-US" sz="1100" b="0" i="0">
                <a:solidFill>
                  <a:srgbClr val="000000"/>
                </a:solidFill>
                <a:effectLst/>
                <a:latin typeface="Arial" panose="020B0604020202020204" pitchFamily="34" charset="0"/>
                <a:cs typeface="Arial" panose="020B0604020202020204" pitchFamily="34" charset="0"/>
              </a:rPr>
              <a:t>documents developed to support LOCs</a:t>
            </a:r>
            <a:endParaRPr lang="en-GB" sz="11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EBC0AF62-61C9-3A4E-D12B-33681EE3BDC9}"/>
              </a:ext>
            </a:extLst>
          </p:cNvPr>
          <p:cNvSpPr txBox="1"/>
          <p:nvPr/>
        </p:nvSpPr>
        <p:spPr>
          <a:xfrm>
            <a:off x="7171441" y="2558194"/>
            <a:ext cx="1349831" cy="769441"/>
          </a:xfrm>
          <a:prstGeom prst="rect">
            <a:avLst/>
          </a:prstGeom>
          <a:noFill/>
        </p:spPr>
        <p:txBody>
          <a:bodyPr wrap="square">
            <a:spAutoFit/>
          </a:bodyPr>
          <a:lstStyle/>
          <a:p>
            <a:pPr algn="ctr"/>
            <a:r>
              <a:rPr lang="en-US" sz="1100" b="0" i="0">
                <a:solidFill>
                  <a:srgbClr val="000000"/>
                </a:solidFill>
                <a:effectLst/>
                <a:latin typeface="Arial" panose="020B0604020202020204" pitchFamily="34" charset="0"/>
                <a:cs typeface="Arial" panose="020B0604020202020204" pitchFamily="34" charset="0"/>
              </a:rPr>
              <a:t>LOCs </a:t>
            </a:r>
            <a:r>
              <a:rPr lang="en-US" sz="1100" b="0" i="0" err="1">
                <a:solidFill>
                  <a:srgbClr val="000000"/>
                </a:solidFill>
                <a:effectLst/>
                <a:latin typeface="Arial" panose="020B0604020202020204" pitchFamily="34" charset="0"/>
                <a:cs typeface="Arial" panose="020B0604020202020204" pitchFamily="34" charset="0"/>
              </a:rPr>
              <a:t>utilising</a:t>
            </a:r>
            <a:r>
              <a:rPr lang="en-US" sz="1100" b="0" i="0">
                <a:solidFill>
                  <a:srgbClr val="000000"/>
                </a:solidFill>
                <a:effectLst/>
                <a:latin typeface="Arial" panose="020B0604020202020204" pitchFamily="34" charset="0"/>
                <a:cs typeface="Arial" panose="020B0604020202020204" pitchFamily="34" charset="0"/>
              </a:rPr>
              <a:t> </a:t>
            </a:r>
            <a:r>
              <a:rPr lang="en-US" sz="1100" b="0" i="0" err="1">
                <a:solidFill>
                  <a:srgbClr val="000000"/>
                </a:solidFill>
                <a:effectLst/>
                <a:latin typeface="Arial" panose="020B0604020202020204" pitchFamily="34" charset="0"/>
                <a:cs typeface="Arial" panose="020B0604020202020204" pitchFamily="34" charset="0"/>
              </a:rPr>
              <a:t>LocumKit</a:t>
            </a:r>
            <a:r>
              <a:rPr lang="en-US" sz="1100" b="0" i="0">
                <a:solidFill>
                  <a:srgbClr val="000000"/>
                </a:solidFill>
                <a:effectLst/>
                <a:latin typeface="Arial" panose="020B0604020202020204" pitchFamily="34" charset="0"/>
                <a:cs typeface="Arial" panose="020B0604020202020204" pitchFamily="34" charset="0"/>
              </a:rPr>
              <a:t>, a LOCSU funded payroll service</a:t>
            </a:r>
            <a:endParaRPr lang="en-GB" sz="11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85B3E67-6E15-7E26-2180-EA186086E843}"/>
              </a:ext>
            </a:extLst>
          </p:cNvPr>
          <p:cNvSpPr txBox="1"/>
          <p:nvPr/>
        </p:nvSpPr>
        <p:spPr>
          <a:xfrm>
            <a:off x="8334036" y="2557967"/>
            <a:ext cx="1349831" cy="938719"/>
          </a:xfrm>
          <a:prstGeom prst="rect">
            <a:avLst/>
          </a:prstGeom>
          <a:noFill/>
        </p:spPr>
        <p:txBody>
          <a:bodyPr wrap="square">
            <a:spAutoFit/>
          </a:bodyPr>
          <a:lstStyle/>
          <a:p>
            <a:pPr algn="ctr"/>
            <a:r>
              <a:rPr lang="en-US" sz="1100" b="0" i="0">
                <a:solidFill>
                  <a:srgbClr val="000000"/>
                </a:solidFill>
                <a:effectLst/>
                <a:latin typeface="Arial" panose="020B0604020202020204" pitchFamily="34" charset="0"/>
                <a:cs typeface="Arial" panose="020B0604020202020204" pitchFamily="34" charset="0"/>
              </a:rPr>
              <a:t>LOCs have a live LOC-online website, with a further three in development</a:t>
            </a:r>
            <a:endParaRPr lang="en-GB" sz="110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F2A6369-9564-C535-4742-5515EA089E18}"/>
              </a:ext>
            </a:extLst>
          </p:cNvPr>
          <p:cNvSpPr txBox="1"/>
          <p:nvPr/>
        </p:nvSpPr>
        <p:spPr>
          <a:xfrm>
            <a:off x="9553506" y="2547460"/>
            <a:ext cx="1349831" cy="938719"/>
          </a:xfrm>
          <a:prstGeom prst="rect">
            <a:avLst/>
          </a:prstGeom>
          <a:noFill/>
        </p:spPr>
        <p:txBody>
          <a:bodyPr wrap="square">
            <a:spAutoFit/>
          </a:bodyPr>
          <a:lstStyle/>
          <a:p>
            <a:pPr algn="ctr"/>
            <a:r>
              <a:rPr lang="en-US" sz="1100" b="0" i="0">
                <a:solidFill>
                  <a:srgbClr val="000000"/>
                </a:solidFill>
                <a:effectLst/>
                <a:latin typeface="Arial" panose="020B0604020202020204" pitchFamily="34" charset="0"/>
                <a:cs typeface="Arial" panose="020B0604020202020204" pitchFamily="34" charset="0"/>
              </a:rPr>
              <a:t>tools and support information for sharing with and influencing commissioners</a:t>
            </a:r>
            <a:endParaRPr lang="en-GB" sz="11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462157A-ED28-DF54-192D-9081C1F1B26B}"/>
              </a:ext>
            </a:extLst>
          </p:cNvPr>
          <p:cNvSpPr txBox="1"/>
          <p:nvPr/>
        </p:nvSpPr>
        <p:spPr>
          <a:xfrm>
            <a:off x="10846462" y="2547459"/>
            <a:ext cx="1227093" cy="938719"/>
          </a:xfrm>
          <a:prstGeom prst="rect">
            <a:avLst/>
          </a:prstGeom>
          <a:noFill/>
        </p:spPr>
        <p:txBody>
          <a:bodyPr wrap="square">
            <a:spAutoFit/>
          </a:bodyPr>
          <a:lstStyle/>
          <a:p>
            <a:pPr algn="ctr"/>
            <a:r>
              <a:rPr lang="en-US" sz="1100" b="0" i="0">
                <a:solidFill>
                  <a:srgbClr val="000000"/>
                </a:solidFill>
                <a:effectLst/>
                <a:latin typeface="Arial" panose="020B0604020202020204" pitchFamily="34" charset="0"/>
                <a:cs typeface="Arial" panose="020B0604020202020204" pitchFamily="34" charset="0"/>
              </a:rPr>
              <a:t>accessible training and development courses for LOCs </a:t>
            </a:r>
            <a:endParaRPr lang="en-GB"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3969218"/>
      </p:ext>
    </p:extLst>
  </p:cSld>
  <p:clrMapOvr>
    <a:masterClrMapping/>
  </p:clrMapOvr>
  <p:extLst>
    <p:ext uri="{6950BFC3-D8DA-4A85-94F7-54DA5524770B}">
      <p188:commentRel xmlns:p188="http://schemas.microsoft.com/office/powerpoint/2018/8/main" r:id="rId3"/>
    </p:ext>
  </p:extLst>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gmg456fyeirvg3bo844d3pabk1xout"/>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fd6cbb0-03be-4bf9-aa80-1d3fe83ecd36">
      <Terms xmlns="http://schemas.microsoft.com/office/infopath/2007/PartnerControls"/>
    </lcf76f155ced4ddcb4097134ff3c332f>
    <_Flow_SignoffStatus xmlns="9fd6cbb0-03be-4bf9-aa80-1d3fe83ecd36" xsi:nil="true"/>
    <TaxCatchAll xmlns="bb95e2d7-ceb9-45ee-a81b-9c8f47db7d0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D1FF1CCDDDA88478F7AEB7FAFD82C01" ma:contentTypeVersion="19" ma:contentTypeDescription="Create a new document." ma:contentTypeScope="" ma:versionID="9e944697a83896b81e58a1f06c184b80">
  <xsd:schema xmlns:xsd="http://www.w3.org/2001/XMLSchema" xmlns:xs="http://www.w3.org/2001/XMLSchema" xmlns:p="http://schemas.microsoft.com/office/2006/metadata/properties" xmlns:ns2="bb95e2d7-ceb9-45ee-a81b-9c8f47db7d07" xmlns:ns3="9fd6cbb0-03be-4bf9-aa80-1d3fe83ecd36" targetNamespace="http://schemas.microsoft.com/office/2006/metadata/properties" ma:root="true" ma:fieldsID="f2cedcb29bcdd120a2fc0656d4af136e" ns2:_="" ns3:_="">
    <xsd:import namespace="bb95e2d7-ceb9-45ee-a81b-9c8f47db7d07"/>
    <xsd:import namespace="9fd6cbb0-03be-4bf9-aa80-1d3fe83ecd3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_Flow_SignoffStatu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95e2d7-ceb9-45ee-a81b-9c8f47db7d0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053f93c2-8050-4a72-8c36-470cf3bb2a52}" ma:internalName="TaxCatchAll" ma:showField="CatchAllData" ma:web="bb95e2d7-ceb9-45ee-a81b-9c8f47db7d0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fd6cbb0-03be-4bf9-aa80-1d3fe83ecd3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3c53008-edc8-4780-bf7a-f03165938c0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_Flow_SignoffStatus" ma:index="25" nillable="true" ma:displayName="Sign-off status" ma:internalName="Sign_x002d_off_x0020_status">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DC8328-E8CE-44F4-8E3C-57DCAB61BC40}">
  <ds:schemaRefs>
    <ds:schemaRef ds:uri="9fd6cbb0-03be-4bf9-aa80-1d3fe83ecd36"/>
    <ds:schemaRef ds:uri="bb95e2d7-ceb9-45ee-a81b-9c8f47db7d0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1A70AFC-7AF2-411B-BB10-7702893C0D12}">
  <ds:schemaRefs>
    <ds:schemaRef ds:uri="http://schemas.microsoft.com/sharepoint/v3/contenttype/forms"/>
  </ds:schemaRefs>
</ds:datastoreItem>
</file>

<file path=customXml/itemProps3.xml><?xml version="1.0" encoding="utf-8"?>
<ds:datastoreItem xmlns:ds="http://schemas.openxmlformats.org/officeDocument/2006/customXml" ds:itemID="{A1643AB9-8264-4FA7-91BC-EDE1D88325FF}">
  <ds:schemaRefs>
    <ds:schemaRef ds:uri="9fd6cbb0-03be-4bf9-aa80-1d3fe83ecd36"/>
    <ds:schemaRef ds:uri="bb95e2d7-ceb9-45ee-a81b-9c8f47db7d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4199</Words>
  <Application>Microsoft Office PowerPoint</Application>
  <PresentationFormat>Widescreen</PresentationFormat>
  <Paragraphs>606</Paragraphs>
  <Slides>66</Slides>
  <Notes>54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66</vt:i4>
      </vt:variant>
    </vt:vector>
  </HeadingPairs>
  <TitlesOfParts>
    <vt:vector size="80" baseType="lpstr">
      <vt:lpstr>Aptos</vt:lpstr>
      <vt:lpstr>Archivo Black</vt:lpstr>
      <vt:lpstr>arial</vt:lpstr>
      <vt:lpstr>arial</vt:lpstr>
      <vt:lpstr>Arial Narrow</vt:lpstr>
      <vt:lpstr>Calibri</vt:lpstr>
      <vt:lpstr>Segoe UI</vt:lpstr>
      <vt:lpstr>Specsavers</vt:lpstr>
      <vt:lpstr>Symbol</vt:lpstr>
      <vt:lpstr>Times New Roman</vt:lpstr>
      <vt:lpstr>Trebuchet MS</vt:lpstr>
      <vt:lpstr>Wingdings</vt:lpstr>
      <vt:lpstr>Wingdings 2</vt:lpstr>
      <vt:lpstr>1_Office Theme</vt:lpstr>
      <vt:lpstr>Regional Optical Conferences</vt:lpstr>
      <vt:lpstr>Housekeeping</vt:lpstr>
      <vt:lpstr>Fulfilling LOC needs with a transformed LOCSU</vt:lpstr>
      <vt:lpstr>Session overview</vt:lpstr>
      <vt:lpstr>Transformed LOCSU will</vt:lpstr>
      <vt:lpstr>What LOCs can expect from LOCSU</vt:lpstr>
      <vt:lpstr>What sets LOCSU apart</vt:lpstr>
      <vt:lpstr>LOCSU support to LOCs</vt:lpstr>
      <vt:lpstr>2023/25: LOCSU support to LOCs</vt:lpstr>
      <vt:lpstr>2025 – 2030, LOCSU will</vt:lpstr>
      <vt:lpstr>And, LOCSU is:</vt:lpstr>
      <vt:lpstr>2025 – 2030, together we will:</vt:lpstr>
      <vt:lpstr>Reset</vt:lpstr>
      <vt:lpstr>Governance, Operations &amp; Professionalism</vt:lpstr>
      <vt:lpstr>Session outline</vt:lpstr>
      <vt:lpstr>Outcomes</vt:lpstr>
      <vt:lpstr>Thinking about the next five years for your LOC, what are you most fearful of?</vt:lpstr>
      <vt:lpstr>Thinking about the next five years for your LOC, what are you most excited by?</vt:lpstr>
      <vt:lpstr>LOC Governance, Operations &amp; Professionalism (part one)  Update on Model Constitution Framework &amp; LOCSU support</vt:lpstr>
      <vt:lpstr>We will explore</vt:lpstr>
      <vt:lpstr>Baseline data</vt:lpstr>
      <vt:lpstr>Problems: Membership</vt:lpstr>
      <vt:lpstr>Problems: Terms</vt:lpstr>
      <vt:lpstr>Problems: Declarations of Interest</vt:lpstr>
      <vt:lpstr>Problems: Conflicts of Interest</vt:lpstr>
      <vt:lpstr>Aspiration</vt:lpstr>
      <vt:lpstr>2023/24 Listening Exercise</vt:lpstr>
      <vt:lpstr>2023/24 Listening Exercise</vt:lpstr>
      <vt:lpstr>Evolution</vt:lpstr>
      <vt:lpstr>2024 Online consultation</vt:lpstr>
      <vt:lpstr>2024 Online Consultation</vt:lpstr>
      <vt:lpstr>2024/25 Remaining Milestones</vt:lpstr>
      <vt:lpstr>Challenging Conversations Discussion Workshop </vt:lpstr>
      <vt:lpstr>CPD Objective</vt:lpstr>
      <vt:lpstr>Having challenging conversations</vt:lpstr>
      <vt:lpstr>Belief, Action, Results:  A model to help us understand why we find some conversations difficult</vt:lpstr>
      <vt:lpstr>PowerPoint Presentation</vt:lpstr>
      <vt:lpstr>List of Practical Hints &amp; Tips</vt:lpstr>
      <vt:lpstr>PowerPoint Presentation</vt:lpstr>
      <vt:lpstr>PowerPoint Presentation</vt:lpstr>
      <vt:lpstr>The art of giving great feedback</vt:lpstr>
      <vt:lpstr>A simple model for effective feedback: 4 questions &amp; 3 statements</vt:lpstr>
      <vt:lpstr>PowerPoint Presentation</vt:lpstr>
      <vt:lpstr>PowerPoint Presentation</vt:lpstr>
      <vt:lpstr>Putting in Practice – Having a challenging conversation</vt:lpstr>
      <vt:lpstr>PowerPoint Presentation</vt:lpstr>
      <vt:lpstr>Case 1- Comfort Zone</vt:lpstr>
      <vt:lpstr>PowerPoint Presentation</vt:lpstr>
      <vt:lpstr>Case 1 Discussion</vt:lpstr>
      <vt:lpstr>Case 1 Discussion</vt:lpstr>
      <vt:lpstr>Let’s start with an area in which we should be relatively comfortable… a complaint about a registrant in your area</vt:lpstr>
      <vt:lpstr>PowerPoint Presentation</vt:lpstr>
      <vt:lpstr>Albert Mehrabian’s work</vt:lpstr>
      <vt:lpstr>Case 1 Discussion</vt:lpstr>
      <vt:lpstr>Case 2</vt:lpstr>
      <vt:lpstr>Discussion</vt:lpstr>
      <vt:lpstr>Case 3</vt:lpstr>
      <vt:lpstr>Case 3 Discussion</vt:lpstr>
      <vt:lpstr>PowerPoint Presentation</vt:lpstr>
      <vt:lpstr>Q&amp;A </vt:lpstr>
      <vt:lpstr>Part two</vt:lpstr>
      <vt:lpstr>Model of critical reflection</vt:lpstr>
      <vt:lpstr>We will explore…</vt:lpstr>
      <vt:lpstr>Groupwork:  Constitution &amp; implementation</vt:lpstr>
      <vt:lpstr>Thank you</vt:lpstr>
      <vt:lpstr>Closing remarks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 Listening Exercise:  Online consultation</dc:title>
  <dc:creator>Louise Robinson</dc:creator>
  <cp:lastModifiedBy>Francesca Hobbs</cp:lastModifiedBy>
  <cp:revision>3</cp:revision>
  <dcterms:created xsi:type="dcterms:W3CDTF">2023-12-06T13:01:44Z</dcterms:created>
  <dcterms:modified xsi:type="dcterms:W3CDTF">2024-12-03T17:47:55Z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0x010100ED1FF1CCDDDA88478F7AEB7FAFD82C01</vt:lpwstr>
  </property>
  <property fmtid="{D5CDD505-2E9C-101B-9397-08002B2CF9AE}" pid="3" name="MediaServiceImageTags">
    <vt:lpwstr/>
  </property>
</Properties>
</file>